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8.xml"/>
  <Override ContentType="application/vnd.openxmlformats-officedocument.presentationml.comments+xml" PartName="/ppt/comments/comment5.xml"/>
  <Override ContentType="application/vnd.openxmlformats-officedocument.presentationml.comments+xml" PartName="/ppt/comments/comment6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</p:sldIdLst>
  <p:sldSz cy="5143500" cx="9144000"/>
  <p:notesSz cx="6858000" cy="9144000"/>
  <p:embeddedFontLst>
    <p:embeddedFont>
      <p:font typeface="Roboto"/>
      <p:regular r:id="rId95"/>
      <p:bold r:id="rId96"/>
      <p:italic r:id="rId97"/>
      <p:boldItalic r:id="rId9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9" name="Fabricio Murai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95" Type="http://schemas.openxmlformats.org/officeDocument/2006/relationships/font" Target="fonts/Roboto-regular.fntdata"/><Relationship Id="rId94" Type="http://schemas.openxmlformats.org/officeDocument/2006/relationships/slide" Target="slides/slide87.xml"/><Relationship Id="rId97" Type="http://schemas.openxmlformats.org/officeDocument/2006/relationships/font" Target="fonts/Roboto-italic.fntdata"/><Relationship Id="rId96" Type="http://schemas.openxmlformats.org/officeDocument/2006/relationships/font" Target="fonts/Roboto-bold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98" Type="http://schemas.openxmlformats.org/officeDocument/2006/relationships/font" Target="fonts/Roboto-bold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9-06-17T13:12:39.849">
    <p:pos x="-4" y="343"/>
    <p:text>seria bom indicar que estamos redefinindo g(x)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2" dt="2019-06-25T12:38:37.438">
    <p:pos x="6000" y="0"/>
    <p:text>Esse é um bom ponto para parar a aula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3" dt="2019-06-27T11:29:03.938">
    <p:pos x="1021" y="759"/>
    <p:text>trocar n por m
+assuncao@dcc.ufmg.br
_Assigned to you_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4" dt="2019-06-27T11:29:39.103">
    <p:pos x="290" y="834"/>
    <p:text>trocar n por m
+assuncao@dcc.ufmg.br
_Assigned to you_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5" dt="2019-06-27T11:36:31.981">
    <p:pos x="133" y="1918"/>
    <p:text>x_2^2 -&gt; x_1^2
x_2 x_4 -&gt; x_1 x_4
Para manter a ordem consistente, eu trocaria também
x_1 x_4 -&gt; x_4 x_1
+assuncao@dcc.ufmg.br
_Assigned to you_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6" dt="2019-06-27T12:05:07.848">
    <p:pos x="1417" y="897"/>
    <p:text>faltou o sinal do expoente
+assuncao@dcc.ufmg.br
_Assigned to you_</p:tex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7" dt="2019-06-17T13:01:22.663">
    <p:pos x="906" y="123"/>
    <p:text>denominador do P(FN) está errado, deveria ser P(é +)</p:text>
  </p:cm>
  <p:cm authorId="0" idx="8" dt="2019-06-17T12:58:29.804">
    <p:pos x="906" y="223"/>
    <p:text>Sugestão: "crop out" o último bullet, de verdadeiros positivos, já que ele aparece no próximo slide</p:tex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9" dt="2019-06-17T13:01:51.552">
    <p:pos x="703" y="136"/>
    <p:text>Último bullet deveria ser:
P(VP)+P(FN) = 1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9796c676c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9796c676c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probabilidade de uma criança com idade x realizar a tarefa é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\sigma(x) = \frac{1}{1+e^{-(w_0 + w_1 x)}}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set.seed(12)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x &lt;- runif(173, 4, 35)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px &lt;- 1/(1 + exp(-0.35*(x-18)))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y &lt;- rbinom(173, 1, px)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x2 = seq(4, 35, by=0.01)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y1 = 1/(1 + exp(-0.35*(x2-18)))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y2 = 1/(1 + exp(-0.25*(x2-18)))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y3 = 1/(1 + exp(-0.35*(x2-10)))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plot(x, y+rnorm(173, 0, 0.01), xlab="idade", ylab="y")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lines(x2, y1)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lines(x2, y2)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lines(x2, y3)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quartz.save("logisticExamples01.png")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9796c676c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9796c676c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95aa4f8f6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95aa4f8f6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\sigma(x) = \frac{1}{1 + e^{-(-6.3 + 0.35x)}}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L(w_0, w_1)  = </a:t>
            </a:r>
            <a:r>
              <a:rPr lang="pt-BR"/>
              <a:t>\mathbb{P}(Y_1=0,Y_2=1, Y_3=0,Y_4=1, Y_5=1 | w_0, w_1) 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9796c676c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59796c676c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w_0 = -6.3 ~~~\mbox{ e } ~~ w_1=0.35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L(-6.3, 0.35)  = \mathbb{P}(Y_1=0,Y_2=1, Y_3=0,Y_4=1, Y_5=1 | w_0 = -6.3, w_1=0.35)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\begin{eqnarray}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L(-6.3, 0.35)   &amp;=&amp;  \mathbb{P}(Y_1=0  | w_0 = -6.3, w_1=0.35)  \mathbb{P}(Y_2=1  | w_0 = -6.3, w_1=0.35)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\times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&amp; ~~~ &amp;  ~~~~ \times \mathbb{P}(Y_3=0 | w_0 = -6.3, w_1=0.35)  \mathbb{P}(Y_4=1 | w_0 = -6.3, w_1=0.35)  \mathbb{P}(Y_5=1 | w_0 = -6.3, w_1=0.35)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\end{eqnarray}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9796c676c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9796c676c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\begin{eqnarray}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L(-6.3, 0.35)   &amp;=&amp;  \mathbb{P}(Y_1=0  | w_0 = -6.3, w_1=0.35)  \mathbb{P}(Y_2=1  | w_0 = -6.3, w_1=0.35)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\times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&amp; ~~~ &amp;  ~~~~ \times \mathbb{P}(Y_3=0 | w_0 = -6.3, w_1=0.35)  \mathbb{P}(Y_4=1 | w_0 = -6.3, w_1=0.35)  \mathbb{P}(Y_5=1 | w_0 = -6.3, w_1=0.35)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\end{eqnarray}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Temos </a:t>
            </a:r>
            <a:r>
              <a:rPr lang="pt-BR"/>
              <a:t>\sigma(x) = \frac{1}{1 + e^{-(-6.3 + 0.35x)}}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L(w_0, w_1)  = \mathbb{P}(Y_1=0,Y_2=1, Y_3=0,Y_4=1, Y_5=1 | w_0, w_1)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9796c676c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9796c676c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\begin{eqnarray}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L(-6.3, 0.35)   &amp;=&amp;  (1-\sigma(5)) ~\sigma(12) ~ (1-\sigma(22)) ~ \sigma(25) ~ \sigma(30)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&amp;=&amp; \frac{1}{1 + e^{(-6.3 + 0.35 * 5)}} ~ \frac{1}{1 + e^{-(-6.3 + 0.35 * 12)}} ~ \frac{1}{1 + e^{(-6.3 + 0.35 * 22)}} ~ \frac{1}{1 + e^{-(-6.3 + 0.35 * 25)}} ~ \frac{1}{1 + e^{-(-6.3 + 0.35 * 30)}}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&amp;=&amp; 0.01936855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\end{eqnarray}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9796c676c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59796c676c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9796c676c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9796c676c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9796c676c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9796c676c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(\hat{w}_0, \hat{w}_1) = \underset{(w_0, w_1)}{\operatorname{arg\,max}}\, L(w_0, w_1)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(\hat{w}_0, \hat{w}_1)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(\hat{w}_0, \hat{w}_1)  \approx (-2, 0.1)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9796c676c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59796c676c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9796c676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9796c676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9796c676c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9796c676c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f(x) = x^{3.2} e^{- 2.7 x}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9796c676c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59796c676c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f^{\prime}(x) = 3.2 ~x^{2.2} e^{- 2.7 x} -2.7~x^{3.2} e^{-2.7x}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f^{\prime}(x)  3.2 ~x^{2.2} e^{- 2.7 x} -2.7~x^{3.2} e^{-2.7x} =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\begin{eqnarray}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3.2 ~x^{2.2} e^{- 2.7 x} &amp;=&amp;  2.7~x^{3.2} e^{-2.7x}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3.2 ~x^{2.2} &amp;=&amp; 2.7~x^{3.2}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\frac{3.2}{2.7} &amp;=&amp; \frac{x^{3.2}}{x^{2.7}}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1.185185 &amp;=&amp; x^{0.5}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1.404664 &amp;=&amp; 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\end{eqnarray}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9796c676c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9796c676c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f(x) = \frac{x^8}{21(e^x -1)^{11}}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f^{\prime}(x) = \frac{8 ~ x^7}{21(e^x -1)^{11}} - \frac{231 ~ x^8  (e^{x} - 1) e^{x}}{441 ~ (e^x - 1)^{22}}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9796c676c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9796c676c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f(x) = \frac{x^8}{21(e^x -1)^{11}}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9796c676c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59796c676c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9796c676c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9796c676c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(\hat{w}_0, \hat{w}_1) = \underset{(w_0, w_1)}{\operatorname{arg\,max}}\, L(w_0, w_1)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9796c676c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9796c676c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x_{n+1} = x_n - \frac{f(x_n)}{f^{\prime}(x_n)}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|x_{n+1} - x_n| &lt; \varepsilon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\frac{|x_{n+1} - x_n|}{|x_n|} &lt; \varepsilon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9796c676c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9796c676c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x_{n+1} = x_n - \frac{f(x_n)}{f^{\prime}(x_n)}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|x_{n+1} - x_n| &lt; \varepsilon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\frac{|x_{n+1} - x_n|}{|x_n|} &lt; \varepsilon 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9796c676c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9796c676c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9796c676c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9796c676c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9796c676c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9796c676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9796c676c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59796c676c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59796c676c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59796c676c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9796c676c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59796c676c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x_{n+1} = x_n - \frac{g^{\prime}(x_n)}{g^{\prime\prime}(x_n)}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\mathbf{x} =  \left[ \begin{array}{c} x_1 \\ x_2 \\  \vdots \\ x_n \end{array}\right] \in \mathbb{R}^n  \&gt;\&gt; \mbox{ um vetor-coluna } n \times 1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\begin{eqnarray}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g:\mathbb{R}^n &amp; \mapsto &amp; \mathbb{R}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            \mathbf{x} &amp; </a:t>
            </a:r>
            <a:r>
              <a:rPr lang="pt-BR"/>
              <a:t>\rightarrow&amp; g(\mathbf{x})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\end{eqnarray}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59796c676c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59796c676c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g(w_0, w_1,w_2) = (w_0 ^2 + w_1^2 + w_2^2 - 2w_1 w_2) e^{-3w_0^2 + w_1^2 - 2w_2^2 + 0.4 w_0 w_1 w_2 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g(w_0, w_1,w_2) = \log</a:t>
            </a:r>
            <a:r>
              <a:rPr lang="pt-BR"/>
              <a:t>(w_0 ^2 + w_1^2 + w_2^2 - 2w_1 w_2) </a:t>
            </a:r>
            <a:r>
              <a:rPr lang="pt-BR"/>
              <a:t> </a:t>
            </a:r>
            <a:r>
              <a:rPr lang="pt-BR"/>
              <a:t>-3w_0^2 + w_1^2 - 2w_2^2 + 0.4 w_0 w_1 w_2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g(w_0,w_1, \ldots, w_n) =   \frac{1}{1 + e^{-(w_0 + 3.27 w_1 + \ldots -5.91 x_n)}}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g(w_0,w_1, \ldots, w_n) =   \frac{1}{1 + e^{-(w_0 + 3.27 w_1 + \ldots -5.91 x_n)}} \times </a:t>
            </a:r>
            <a:r>
              <a:rPr lang="pt-BR"/>
              <a:t>\frac{1}{1 + e^{-(w_0 -1.29 w_1 + \ldots +0.22 x_n)}}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g(w_0,w_1, \ldots, w_n) =   \log\left( \frac{1}{1 + e^{-(w_0 + 3.27 w_1 + \ldots -5.91 x_n)}} \right) + \log\left( \frac{1}{1 + e^{-(w_0 -1.29 w_1 + \ldots +0.22 x_n)}} \right) + \log\left( 1 - \frac{1}{1 + e^{-(w_0 -2.01 w_1 + \ldots + 0.73 x_n)}}  \right)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9796c676c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59796c676c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\hat{\mathbf{w}} = </a:t>
            </a:r>
            <a:r>
              <a:rPr lang="pt-BR"/>
              <a:t>\left[ \begin{array}{c} \hat{w}_0 \\ \hat{w}_1 \\  \vdots \\ \hat{w}_n \end{array}\right]  = \underset{\mathbf{w}}{\operatorname{arg\,max}}\, L(\mathbf{w})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w^{k+1} = w^k - \frac{L^{\prime}(w^k)}{L^{\prime\prime}(w^k)} = w^k - \left[ L^{\prime\prime}(w^k) \right]^{-1} ~ L^{\prime}(w^k)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9796c676c_0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59796c676c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\hat{\mathbf{w}} = \left[ \begin{array}{c} \hat{w}_0 \\ \hat{w}_1 \\  \vdots \\ \hat{w}_n \end{array}\right]  = \underset{\mathbf{w}}{\operatorname{arg\,max}}\, L(\mathbf{w})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w^{k+1} = w^k - \frac{</a:t>
            </a:r>
            <a:r>
              <a:rPr lang="pt-BR"/>
              <a:t>L^{\prime}</a:t>
            </a:r>
            <a:r>
              <a:rPr lang="pt-BR"/>
              <a:t>(w^k)}{L^{\prime\prime}(w^k)} = w^k - \left[ L^{\prime\prime}(w^k) \right]^{-1} ~ </a:t>
            </a:r>
            <a:r>
              <a:rPr lang="pt-BR"/>
              <a:t>L^{\prime}</a:t>
            </a:r>
            <a:r>
              <a:rPr lang="pt-BR"/>
              <a:t>(w^k)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\mathbf{w}^{k+1} = \left[ \begin{array}{c} w_0^{k+1}\\ w_1^{k+1} \\  \vdots \\ w_n^{k+1} \end{array}\right]  =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\left[ \begin{array}{c} w_0^{k}\\ w_1^{k} \\  \vdots \\ w_n^{k} \end{array}\right] - \left[ \underbrace{H(\mathbf{w}^{k})}_{\text{matriz derivadas parciais de 2a ordem}} \right]^{-1} ~ \underbrace{ \nabla L(\mathbf{w}^{k}) } _{\text{vetor de derivadas parciais}}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9796c676c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9796c676c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P(Y_i = 1 | x_i) = p(x_i) = \frac{1}{1+\exp\left( - (w_0 + w_1 x_i) \right)}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59796c676c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59796c676c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\begin{eqnarray}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L(\mathbf{w}) &amp;=&amp; L(w_0, w_1)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&amp;=&amp; \mathbb{P}(Y_1=0, Y_2=1, \ldots , Y_m=1)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&amp;=&amp; \mathbb{P}(Y_1=0) ~\mathbb{P}(Y_2=1) ~ \ldots ~ \mathbb{P}(Y_m=1)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&amp; = &amp; \prod_{i=1}^m \mathbb{P}(Y_i=y_i)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\end{eqnarray}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\mathbb{P}(Y_i = y_i) = \begin{cases} \sigma(x_i) &amp; \mbox{ se $y_i=1$}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1- \sigma(x_i) &amp; \mbox{ se $y_i=0$}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\end{cases}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\sigma(x_i) = \frac{1}{1+e^{-(w_0 + w_1 x_i)}}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59796c676c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59796c676c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\mathbb{P}(Y_i = y_i) = \sigma(x_i)^{y_i} (1- \sigma(x_i))^{1-y_i}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\log(\mathbb{P}(Y_i = y_i)) = y_i ~ \log( \sigma(x_i)) + (1-y_i) ~ \log(1- \sigma(x_i))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9796c676c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9796c676c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\begin{eqnarray}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\ell(\mathbf{w}) &amp;=&amp; \log( ~L(w_0 , w_1)~ )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&amp;=&amp; \log \left( \prod_{i=1}^m </a:t>
            </a:r>
            <a:r>
              <a:rPr lang="pt-BR"/>
              <a:t>\mathbb{P}(Y_i = y_i) </a:t>
            </a:r>
            <a:r>
              <a:rPr lang="pt-BR"/>
              <a:t>  \right)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&amp;=&amp; </a:t>
            </a:r>
            <a:r>
              <a:rPr lang="pt-BR"/>
              <a:t>\log \left( \prod_{i=1}^m \sigma(x_i)^{y_i} (1- \sigma(x_i))^{1-y_i}  \right) 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&amp;=&amp; \sum_{i=1}^m  </a:t>
            </a:r>
            <a:r>
              <a:rPr lang="pt-BR"/>
              <a:t>\log \left( \sigma(x_i)^{y_i} (1- \sigma(x_i))^{1-y_i}  \right) 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&amp;=&amp; \sum_{i=1}^m  \left( y_i ~ \log( \sigma(x_i)) + (1-y_i) ~ \log(1- \sigma(x_i))  \right)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\end{eqnarray}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\sigma(x_i) = \frac{1}{1 + e^{-(w_0 + w_1x_i)}}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9796c676c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9796c676c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probabilidade de uma criança com idade x realizar a tarefa é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\sigma(x) = \frac{1}{1+e^{-(w_0 + w_1 x)}}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set.seed(12)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x &lt;- runif(173, 4, 35)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px &lt;- 1/(1 + exp(-0.35*(x-18)))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y &lt;- rbinom(173, 1, px)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x2 = seq(4, 35, by=0.01)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y1 = 1/(1 + exp(-0.35*(x2-18)))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y2 = 1/(1 + exp(-0.25*(x2-18)))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y3 = 1/(1 + exp(-0.35*(x2-10)))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plot(x, y+rnorm(173, 0, 0.01), xlab="idade", ylab="y")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lines(x2, y1)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lines(x2, y2)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lines(x2, y3)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quartz.save("logisticExamples01.png")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9796c676c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9796c676c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\sigma(x_i) =\sigma_i = 1/(1+e ^{-(w_0 + w_1 x_{i})})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\nabla \ell(\mathbf{w}) = \left[ \begin{array}{c} \frac{\partial \log L}{\partial w_0} \\ \frac{\partial \log L}{\partial w_1}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\end{array} \right] = \left[ \begin{array}{c} \sum\limits_{i=1}^{m} (y_{i}-\sigma_{i}) \\ \sum\limits_{i=1}^{m} (y_{i} - \sigma_{i}) x_{i})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\end{array} \right] = m \left[ \begin{array}{c} \bar{y} - \bar{\sigma} \\ \overline{xy} - \overline{\sigma x} \end{array} \right]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= m \left[ \begin{array}{c} \overline{y - \sigma} \\ \overline{(y-\sigma)x} \end{array} \right]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\item onde $\sigma_i$ é calculado com o valor corrente $\mathbf{w}=(w_{0}^{(k}, w_{1}^{(k)})$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\bar{y} ~, \bar{\sigma}, ~ \overline{xy} ~ \mbox{ e } ~ \overline{\sigma x}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9796c676c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59796c676c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\begin{eqnarray} \frac{\partial \log L}{\partial w_0} &amp;=&amp; </a:t>
            </a:r>
            <a:r>
              <a:rPr lang="pt-BR"/>
              <a:t>\frac{ \partial }{\partial w_0} \left[ \sum_{i=1}^m y_i \log(\sigma(x_i)) + (1-y_i) \log(1-\sigma(x_i)) \right] \\ &amp;=&amp; \sum_{i=1}^m  \left[ y_i  \frac{ \partial \log(\sigma(x_i)) }{\partial w_0} + (1-y_i)   \frac{ \partial  \log(1-\sigma(x_i)) }{\partial w_0} \right]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&amp;=&amp; \sum_{i=1}^m  \left[ y_i  \frac{1}{\sigma(x_i) } \frac{ \partial  \sigma(x_i)  }{\partial w_0}+ (1-y_i)   \frac{1}{1-\sigma(x_i) } \frac{ \partial  (-\sigma(x_i))  }{\partial w_0}  \right] \\ &amp;=&amp; \sum_{i=1}^m  \left[ \frac{y_i}{\sigma(x_i)} -   \frac{1-y_i}{1-\sigma(x_i)} \right] ~ \left[  \frac{ \partial \sigma(x_i) }{\partial w_0}  \right]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\end{eqnarray}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98f7edc2e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598f7edc2e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\begin{eqnarray} \frac{\partial   \sigma(x_i) }{\partial w_0} &amp;=&amp; \frac{\partial   }{\partial w_0} \frac{1}{1 +  e^{-(w_0 + w_1 x_i)}}  \\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&amp;=&amp; \frac{\partial   }{\partial w_0} \left( 1 +  e^{-(w_0 + w_1 x_i)} \right)^{-1}  \\ &amp;=&amp; (-1) \left( 1 +  e^{-(w_0 + w_1 x_i)} \right)^{-2}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\frac{\partial e^{-(w_0 +w_1 x_i)}   }{\partial w_0} \\ &amp;=&amp; \frac{-1}{( 1 +  e^{-(w_0 + w_1 x_i)} )^2 } ~  e^{-(w_0 + w_1 x_i)} \frac{\partial ( -(w_0 + w_1 x_i))}{ \partial w_0} \\ &amp;=&amp;  \frac{-1}{( 1 +  e^{-(w_0 + w_1 x_i)} )^2 } ~  e^{-(w_0 + w_1 x_i)} ~ (-1) \\ &amp;=&amp;  \frac{1}{ 1 +  e^{-(w_0 + w_1 x_i)} } ~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\frac{ e^{-(w_0 + w_1 x_i)} }{ 1 +  e^{-(w_0 + w_1 x_i)} } \\ &amp;=&amp; \sigma(x_i) (1-\sigma(x_i))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\end{eqnarray}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598f7edc2e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598f7edc2e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\begin{eqnarray} \frac{\partial \log L}{\partial w_0} &amp;=&amp; \sum_{i=1}^m  \left[ \frac{y_i}{\sigma(x_i)} -   \frac{1-y_i}{1-\sigma(x_i)} \right] ~ \left[ \sigma(x_i) (1 - \sigma(x_i))  \right]  \\ </a:t>
            </a:r>
            <a:r>
              <a:rPr lang="pt-BR"/>
              <a:t>&amp;=&amp; \sum_{i=1}^m  \left[ y_i  (1- \sigma(x_i))  -  (1- y_i) \sigma(x_i) \right] \\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&amp;=&amp; \sum_{i=1}^m  \left[ y_i  -  y_i \sigma(x_i))  -  \sigma(x_i)  + y_i \sigma(x_i)  \right] \\ &amp;=&amp; \sum_{i=1}^m  \left[ y_i  -  \sigma(x_i)  \right]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\end{eqnarray}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598f7edc2e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598f7edc2e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\frac{\partial \log L}{\partial w_1} =  \sum_{i=1}^m  \left[ \frac{y_i}{\sigma(x_i)} -   \frac{1-y_i}{1-\sigma(x_i)} \right] ~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\left[ \frac{\partial \sigma(x_i)}{\partial w_1}  \right]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\begin{eqnarray} \frac{\partial   \sigma(x_i) }{\partial w_1} &amp;=&amp; \frac{\partial   }{\partial w_0} \frac{1}{1 +  e^{-(w_0 + w_1 x_i)}}  \\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&amp;=&amp; \frac{-1}{ \left( 1 +  e^{-(w_0 + w_1 x_i)} \right)^{-2} } e^{-(w_0 +w_1 x_i)}    \frac{\partial (-(w_0 + w_1 x_i))  }{\partial w_1} \\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&amp;=&amp; - \sigma(x_i) (1-\sigma(x_i)) ~ (-x_i) \\ &amp;=&amp; \sigma(x_i) (1-\sigma(x_i)) ~ x_i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\end{eqnarray}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598f7edc2e_4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598f7edc2e_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\begin{eqnarray} </a:t>
            </a:r>
            <a:r>
              <a:rPr lang="pt-BR"/>
              <a:t>\frac{\partial \log L}{\partial w_1} &amp;=&amp;  \sum_{i=1}^m  \left[ \frac{y_i}{\sigma(x_i)} -   \frac{1-y_i}{1-\sigma(x_i)} \right] ~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\left[ \frac{\partial \sigma(x_i)}{\partial w_1}  \right]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&amp;=&amp;  \sum_{i=1}^m  \left[ \frac{y_i}{\sigma(x_i)} -   \frac{1-y_i}{1-\sigma(x_i)} \right] ~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\left[  \sigma(x_i) (1-\sigma(x_i)) ~ x_i  \right]  \\ &amp;=&amp;  \sum_{i=1}^m  \left[ y_i - \sigma(x_i)  \right] ~ (x_i)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\end{eqnarray}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598f7edc2e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598f7edc2e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\begin{eqnarray} \frac{\partial \ell }{\partial \mathbf{w} } &amp;=&amp;  \underbrace{ </a:t>
            </a:r>
            <a:r>
              <a:rPr lang="pt-BR"/>
              <a:t>\frac{\partial \log L }{\partial \mathbf{w} } }_{ 2 \times 1 }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&amp;=&amp;  \left[  \begin{array}{c} \partial \ell/\partial w_0 \\ \partial \ell/\partial w_1  \end{array}  \right]  =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\left[  \begin{array}{c} \sum_i (y_i - \sigma(x_i)) ~ 1  \\   \sum_i (y_i - \sigma(x_i)) ~ x_i  \end{array}   \right]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&amp;=&amp;  \left[  \begin{array}{cccc} 1 &amp; 1 &amp;  \ldots &amp; 1  \\  x_1 &amp; x_2 &amp; \ldots &amp; x_m  \end{array}  \right] ~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\left[ \begin{array}{c} y_1 - \sigma(x_1)  \\  y_2 - \sigma(x_2) \\ \vdots \\ y_m - \sigma(x_m)   \end{array}   \right]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\end{eqnarray}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59796c676c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59796c676c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\begin{eqnarray} \frac{\partial^2  \ell }{\partial w_0^2 } &amp;=&amp; \frac{ \partial }{\partial w_0}   \frac{ \partial \ell}{\partial w_0}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  &amp;=&amp; \frac{ \partial }{\partial w_0} \left(   \sum_i [y_i  - \sigma(x_i) ]    \right) 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  &amp;=&amp;  \sum_i   \frac{ \partial }{\partial w_0}  [y_i  - \sigma(x_i) ]  =  - \sum_i   \frac{ \partial \sigma(x_i) }{\partial w_0}    \\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  &amp;=&amp; -  \sum_i \sigma(x_i) (1-\sigma(x_i)) = - n ~ \frac{1}{n}  \sum_i \sigma(x_i) (1-\sigma(x_i)) 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  &amp;=&amp; - n \overline{\sigma (1-\sigma)}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\end{eqnarray}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\left[ \sum_{i=1}^m y_i \log(\sigma(x_i)) + (1-y_i) \log(1-\sigma(x_i)) \right] \\ &amp;=&amp; \sum_{i=1}^m  \left[ y_i  \frac{ \partial \log(\sigma(x_i)) }{\partial w_0} + (1-y_i)   \frac{ \partial  \log(1-\sigma(x_i)) }{\partial w_0} \right]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&amp;=&amp; \sum_{i=1}^m  \left[ y_i  \frac{1}{\sigma(x_i) } \frac{ \partial  \sigma(x_i)  }{\partial w_0}+ (1-y_i)   \frac{1}{1-\sigma(x_i) } \frac{ \partial  (-\sigma(x_i))  }{\partial w_0}  \right] \\ &amp;=&amp; \sum_{i=1}^m  \left[ \frac{y_i}{\sigma(x_i)} -   \frac{1-y_i}{1-\sigma(x_i)} \right] ~ \left[  \frac{ \partial \sigma(x_i) }{\partial w_0}  \right]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\end{eqnarray}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98f7edc2e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98f7edc2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 = - n \left[ \begin{array}{cc}  \overline{\sigma (1-\sigma)} &amp;  </a:t>
            </a:r>
            <a:r>
              <a:rPr lang="pt-BR"/>
              <a:t>\overline{\sigma (1-\sigma) x }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 \</a:t>
            </a:r>
            <a:r>
              <a:rPr lang="pt-BR"/>
              <a:t>overline{\sigma (1-\sigma) x }</a:t>
            </a:r>
            <a:r>
              <a:rPr lang="pt-BR"/>
              <a:t> &amp;  </a:t>
            </a:r>
            <a:r>
              <a:rPr lang="pt-BR"/>
              <a:t> \overline{\sigma (1-\sigma) x^2 } </a:t>
            </a:r>
            <a:r>
              <a:rPr lang="pt-BR"/>
              <a:t>\end{array}  \right]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598f7edc2e_6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598f7edc2e_6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\mathbf{w}^{k+1} = \left[ \begin{array}{c} w_0^{k+1}\\ w_1^{k+1}  \end{array}\right]  =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\left[ \begin{array}{c} w_0^{k}\\ w_1^{k} \end{array}\right] - \left[ \underbrace{H(\mathbf{w}^{k})}_{\text{matriz derivadas parciais de 2a ordem}} \right]^{-1} ~ \underbrace{ \nabla L(\mathbf{w}^{k}) } _{\text{vetor de derivadas parciais}}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\mathbf{w}^{k+1} = \left[ \begin{array}{c} w_0^{k+1}\\ w_1^{k+1} \end{array}\right]  =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\left[ \begin{array}{c} w_0^{k}\\ w_1^{k} \end{array}\right] + \frac{1}{n} \left[ \begin{array}{cc}  \overline{\sigma (1-\sigma)} &amp;  \overline{\sigma (1-\sigma) x }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 \overline{\sigma (1-\sigma) x } &amp;   \overline{\sigma (1-\sigma) x^2 } \end{array}  \right]^{-1} ~  \left[  \begin{array}{cccc} 1 &amp; 1 &amp;  \ldots &amp; 1  \\  x_1 &amp; x_2 &amp; \ldots &amp; x_m  \end{array}  \right] ~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\left[ \begin{array}{c} y_1 - \sigma(x_1)  \\  y_2 - \sigma(x_2) \\ \vdots \\ y_m - \sigma(x_m)   \end{array}   \right]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9796c676c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9796c676c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set.seed(12)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x &lt;- runif(173, 4, 35)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px &lt;- 1/(1 + exp(-0.35*(x-18)))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y &lt;- rbinom(173, 1, px)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x2 = seq(0, 55, by=0.01)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y1 = 1/(1 + exp(-0.35*(x2-18)))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y2 = 1/(1 + exp(-0.15*(x2-18)))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y3 = 1/(1 + exp(-0.35*(x2-1)))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y4 = 1/(1 + exp(-0.05*(x2-18)))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plot(x, y+rnorm(173, 0, 0.01), xlab="idade", ylab="y", xlim=c(0,55))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lines(x2, y1, lwd=2)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lines(x2, y2, col="blue", lwd=2)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lines(x2, y3, col="red", lwd=2)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lines(x2, y4, col="orange", lwd=2)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quartz.save("logisticBadExamples02.png")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59796c676c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59796c676c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598f7edc2e_6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598f7edc2e_6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598f7edc2e_6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598f7edc2e_6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z = w_0 + w_1 x_1 + w_2 x_2 + w_3 x_3 + w_4 x_4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\mathbb{P}(Y=1) = \sigma(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98f7edc2e_6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598f7edc2e_6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z = w_0 + w_1 x_1 + w_2 x_2 + w_3 x_3 + w_4 x_4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\mathbb{P}(Y=1) = \sigma(z) = \frac{1}{1 + e^{-z}}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\sigma(w_0 + w_1 x_1 + w_2 x_2 + w_3 x_3 + w_4 x_4) = \frac{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\mathbb{P}(Y=1) = \sigma(x_1, x_2, x_3, x_4)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598f7edc2e_6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598f7edc2e_6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\mathbb{P}(Y=1) = \sigma(z) = \frac{1}{1 + e^{-z}}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z = w_0 + w_1 x_1 + w_2 x_2 + w_3 x_3 + w_4 x_4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598f7edc2e_6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598f7edc2e_6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598f7edc2e_6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598f7edc2e_6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\left[ \begin{array}{ccccc} 1 &amp; x_{11} &amp; x_{12} &amp; x_{13} &amp; x_{14}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 &amp; x_{21} &amp; x_{22} &amp; x_{23} &amp; x_{24} \\ &amp; &amp; \vdots &amp; &amp; \\ &amp; &amp; \vdots &amp; &amp; \\ 1 &amp; x_{m1} &amp; x_{m2} &amp; x_{m3} &amp; x_{m4}  \end{array} \right] ~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\left[ \begin{array}{c} w_0 \\ w_1 \\ w_2 \\ w_3 \\ w_4  \end{array} \right] = \left[ \begin{array}{c} \mathbf{w}^{\prime} \mathbf{x}^{(1)} \\ \mathbf{w}^{\prime} \mathbf{x}^{(2)} \\ \vdots \\ \vdots \\ \mathbf{w}^{\prime} \mathbf{x}^{(m)} \end{array} \right] = \left[ \begin{array}{c} z_1 \\ z_2 \\ \vdots \\ \vdots \\ z_m \end{array} \right]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98f7edc2e_6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98f7edc2e_6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\left[ \begin{array}{ccccc} 1 &amp; x_{11} &amp; x_{12} &amp; x_{13} &amp; x_{14}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 &amp; x_{21} &amp; x_{22} &amp; x_{23} &amp; x_{24} \\ &amp; &amp; \vdots &amp; &amp; \\ &amp; &amp; \vdots &amp; &amp; \\ 1 &amp; x_{m1} &amp; x_{m2} &amp; x_{m3} &amp; x_{m4}  \end{array} \right] ~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\left[ \begin{array}{c} w_0 \\ w_1 \\ w_2 \\ w_3 \\ w_4  \end{array} \right] = \left[ \begin{array}{c} \mathbf{w}^{\prime} \mathbf{x}^{(1)} \\ \mathbf{w}^{\prime} \mathbf{x}^{(2)} \\ \vdots \\ \vdots \\ \mathbf{w}^{\prime} \mathbf{x}^{(m)} \end{array} \right] = \left[ \begin{array}{c} z_1 \\ z_2 \\ \vdots \\ \vdots \\ z_m \end{array} \right] \rightarrow \left[ \begin{array}{c} \sigma(z_1) \\ \sigma(z_2) \\ \vdots \\ \vdots \\ \sigma(z_m) \end{array} \right] =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\left[ \begin{array}{c} 1/(1+ e^{-z_1}) \\ 1/(1+e^{-z_2}) \\ \vdots \\ \vdots \\ 1/(1+ e^{-z_m}) \end{array} \right]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598f7edc2e_6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598f7edc2e_6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\mathbf{w}^{k+1} = \left[ \begin{array}{c} w_0^{k+1}\\ w_1^{k+1}  \end{array}\right]  =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\left[ \begin{array}{c} w_0^{k}\\ w_1^{k} \end{array}\right] - \left[ \underbrace{H(\mathbf{w}^{k})}_{\text{matriz derivadas parciais de 2a ordem}} \right]^{-1} ~ \underbrace{ \nabla L(\mathbf{w}^{k}) } _{\text{vetor de derivadas parciais}}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\mathbf{w}^{k+1} = \left[ \begin{array}{c} w_0^{k+1}\\ w_1^{k+1} \end{array}\right]  =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\left[ \begin{array}{c} w_0^{k}\\ w_1^{k} \end{array}\right] + \frac{1}{m} \left[ \begin{array}{cc}  \overline{\sigma (1-\sigma)} &amp;  \overline{\sigma (1-\sigma) x }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 \overline{\sigma (1-\sigma) x } &amp;   \overline{\sigma (1-\sigma) x^2 } \end{array}  \right]^{-1} ~  \left[  \begin{array}{cccc} 1 &amp; 1 &amp;  \ldots &amp; 1  \\  x_1 &amp; x_2 &amp; \ldots &amp; x_m  \end{array}  \right] ~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\left[ \begin{array}{c} y_1 - \sigma(x_1)  \\  y_2 - \sigma(x_2) \\ \vdots \\ y_m - \sigma(x_m)   \end{array}   \right]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98f7edc2e_6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98f7edc2e_6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\begin{eqnarray}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\ell(\mathbf{w}) &amp;=&amp; \log( ~L(w_0 , w_1, w_2, w_3, w_4)~ )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&amp;=&amp; \log \left( \prod_{i=1}^m \mathbb{P}(Y_i = y_i)   \right)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&amp;=&amp; \log \left( \prod_{i=1}^m \sigma(\mathbf{x}^</a:t>
            </a:r>
            <a:r>
              <a:rPr lang="pt-BR"/>
              <a:t>{(i)}</a:t>
            </a:r>
            <a:r>
              <a:rPr lang="pt-BR"/>
              <a:t>)^{y_i} (1- </a:t>
            </a:r>
            <a:r>
              <a:rPr lang="pt-BR"/>
              <a:t>\sigma(\mathbf{x}^{(i)})</a:t>
            </a:r>
            <a:r>
              <a:rPr lang="pt-BR"/>
              <a:t>)^{1-y_i}  \right) 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&amp;=&amp; \sum_{i=1}^m  \log \left( </a:t>
            </a:r>
            <a:r>
              <a:rPr lang="pt-BR"/>
              <a:t>\sigma(\mathbf{x}^{(i)})</a:t>
            </a:r>
            <a:r>
              <a:rPr lang="pt-BR"/>
              <a:t>^{y_i} (1- </a:t>
            </a:r>
            <a:r>
              <a:rPr lang="pt-BR"/>
              <a:t>\sigma(\mathbf{x}^{(i)})</a:t>
            </a:r>
            <a:r>
              <a:rPr lang="pt-BR"/>
              <a:t>)^{1-y_i}  \right) 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&amp;=&amp; \sum_{i=1}^m  \left( y_i ~ \log( </a:t>
            </a:r>
            <a:r>
              <a:rPr lang="pt-BR"/>
              <a:t>\sigma(\mathbf{x}^{(i)})</a:t>
            </a:r>
            <a:r>
              <a:rPr lang="pt-BR"/>
              <a:t>) + (1-y_i) ~ \log(1- </a:t>
            </a:r>
            <a:r>
              <a:rPr lang="pt-BR"/>
              <a:t>\sigma(\mathbf{x}^{(i)})</a:t>
            </a:r>
            <a:r>
              <a:rPr lang="pt-BR"/>
              <a:t>)  \right)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\end{eqnarray}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\sigma(</a:t>
            </a:r>
            <a:r>
              <a:rPr lang="pt-BR"/>
              <a:t>\begin{eqnarray}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\ell(\mathbf{w}) &amp;=&amp; \log( ~L(w_0 , w_1, w_2, w_3, w_4)~ )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&amp;=&amp; \log \left( \prod_{i=1}^m \mathbb{P}(Y_i = y_i)   \right)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&amp;=&amp; \log \left( \prod_{i=1}^m \sigma(\mathbf{x}^{(i)})^{y_i} (1- \sigma(\mathbf{x}^{(i)}))^{1-y_i}  \right) 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&amp;=&amp; \sum_{i=1}^m  \log \left( \sigma(\mathbf{x}^{(i)})^{y_i} (1- \sigma(\mathbf{x}^{(i)}))^{1-y_i}  \right) 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&amp;=&amp; \sum_{i=1}^m  \left( y_i ~ \log( \sigma(\mathbf{x}^{(i)})) + (1-y_i) ~ \log(1- \sigma(\mathbf{x}^{(i)}))  \right)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\end{eqnarray}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\sigma(\mathbf{x}^{(i)}) </a:t>
            </a:r>
            <a:r>
              <a:rPr lang="pt-BR"/>
              <a:t> = </a:t>
            </a:r>
            <a:r>
              <a:rPr lang="pt-BR"/>
              <a:t>\frac{1}{1 + e^{-z_i}} = </a:t>
            </a:r>
            <a:r>
              <a:rPr lang="pt-BR"/>
              <a:t>\frac{1}{1 + e^{-(w_0 + w_1x_{i1} +w_2 x_{i2} + w_3 x_{i3} + w_4 x_{i4})}}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9796c676c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9796c676c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598f7edc2e_6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598f7edc2e_6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\nabla \ell(\mathbf{w}) = \left[ \begin{array}{c} \frac{\partial \log L}{\partial w_0} \\ \frac{\partial \log L}{\partial w_1} </a:t>
            </a:r>
            <a:r>
              <a:rPr lang="pt-BR"/>
              <a:t>\\ \frac{\partial \log L}{\partial w_2}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\\ \frac{\partial \log L}{\partial w_3} \\ \frac{\partial \log L}{\partial w_4} </a:t>
            </a:r>
            <a:r>
              <a:rPr lang="pt-BR"/>
              <a:t>\end{array} \right] = \left[ \begin{array}{c} \sum\limits_{i=1}^{n} (y_{i}-\sigma_{i}) \\ \sum\limits_{i=1}^{n} (y_{i} - \sigma_{i})x_{i1} \\ </a:t>
            </a:r>
            <a:r>
              <a:rPr lang="pt-BR"/>
              <a:t>\sum\limits_{i=1}^{n} (y_{i} - \sigma_{i})x_{i2} \\ \sum\limits_{i=1}^{n} (y_{i} - \sigma_{i})x_{i3}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\sum\limits_{i=1}^{n} (y_{i} - \sigma_{i})x_{i4} </a:t>
            </a:r>
            <a:r>
              <a:rPr lang="pt-BR"/>
              <a:t>\end{array} \right]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= </a:t>
            </a:r>
            <a:r>
              <a:rPr lang="pt-BR"/>
              <a:t>n \left[ \begin{array}{c} \overline{y - \sigma} \\ \overline{(y-\sigma)x_1}  \\ \overline{(y-\sigma)x_2}  \\ \\ \overline{(y-\sigma)x_3} \\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\\ \overline{(y-\sigma)x_4} \end{array} \right]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\item onde $\sigma_i$ é calculado com o valor corrente $\mathbf{w}=(w_{0}^{(k}, w_{1}^{(k)})$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\bar{y} ~, \bar{\sigma}, ~ \overline{xy} ~ \mbox{ e } ~ \overline{\sigma x}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598f7edc2e_6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598f7edc2e_6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\nabla \ell(\mathbf{w}) = \left[ \begin{array}{c} \frac{\partial \log L}{\partial w_0} \\ \frac{\partial \log L}{\partial w_1} \\ \frac{\partial \log L}{\partial w_2}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\\ \frac{\partial \log L}{\partial w_3} \\ \frac{\partial \log L}{\partial w_4} \end{array} \right] = \left[ \begin{array}{c} \sum\limits_{i=1}^{n} (y_{i}-\sigma_{i}) \\ \sum\limits_{i=1}^{n} (y_{i} - \sigma_{i})x_{i1} \\ \sum\limits_{i=1}^{n} (y_{i} - \sigma_{i})x_{i2} \\ \sum\limits_{i=1}^{n} (y_{i} - \sigma_{i})x_{i3}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\sum\limits_{i=1}^{n} (y_{i} - \sigma_{i})x_{i4} \end{array} \right] =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\underbrace{  \begin{bmatrix}     \vert &amp; \vert  &amp; &amp; &amp; \vert \\     \mathbf{x}^{(1)}  &amp; \mathbf{x}^{(2)}  &amp; \dots &amp; \ldots &amp; \mathbf{x}^{(m)}   \\     \vert &amp; \vert  &amp; &amp; &amp; \vert \end{bmatrix} }_{ 5 \times m}  ~ \underbrace{ \left[ \begin{array}{c} y_1 - \sigma_1  \\  y_2 - \sigma_2 \\ \vdots \\ y_m - \sigma_m   \end{array}   \right]  }_{m \times 1}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598f7edc2e_6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598f7edc2e_6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\mathbf{w}^{k+1} = </a:t>
            </a:r>
            <a:r>
              <a:rPr lang="pt-BR"/>
              <a:t>\mathbf{w}^{k} - </a:t>
            </a:r>
            <a:r>
              <a:rPr lang="pt-BR"/>
              <a:t>\left[ \underbrace{H(\mathbf{w}^{k})}_{\text{5 x 5, 2a ordem}} \right]^{-1} ~ \underbrace{ \nabla L(\mathbf{w}^{k}) } _{\text{vetor 5 x 1}}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\mathbf{w}^{k+1} = </a:t>
            </a:r>
            <a:r>
              <a:rPr lang="pt-BR"/>
              <a:t>\mathbf{w}^{k} + </a:t>
            </a:r>
            <a:r>
              <a:rPr lang="pt-BR"/>
              <a:t>\frac{1}{m} \left[ \begin{array}{cccc}  \overline{\sigma (1-\sigma)} &amp;  \overline{\sigma (1-\sigma) x_1 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&amp; </a:t>
            </a:r>
            <a:r>
              <a:rPr lang="pt-BR"/>
              <a:t> \dots &amp;  \overline{\sigma (1-\sigma) x_4} \\ \overline{\sigma (1-\sigma) x_1} &amp;  \overline{\sigma (1-\sigma) x_2^2 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&amp;  \dots &amp;  \overline{\sigma (1-\sigma) x_2 x_4} \\ &amp; &amp; \vdots &amp; \\ \overline{\sigma (1-\sigma)x_4} &amp;  \overline{\sigma (1-\sigma) x_1x_4 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&amp;  \dots &amp;  \overline{\sigma (1-\sigma) x_4^{2}} </a:t>
            </a:r>
            <a:r>
              <a:rPr lang="pt-BR"/>
              <a:t>\end{array}  \right]^{-1}  ~  </a:t>
            </a:r>
            <a:r>
              <a:rPr lang="pt-BR"/>
              <a:t> \begin{bmatrix}     \vert &amp; \vert  &amp; &amp; &amp; \vert \\     \mathbf{x}^{(1)}  &amp; \mathbf{x}^{(2)}  &amp; \dots &amp; \ldots &amp; \mathbf{x}^{(m)}   \\     \vert &amp; \vert  &amp; &amp; &amp; \vert \end{bmatrix} ~ \left[ \begin{array}{c} y_1 - \sigma_1  \\  y_2 - \sigma_2 \\ \vdots \\ y_m - \sigma_m   \end{array}   \right]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598f7edc2e_6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598f7edc2e_6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z_i  = \mathbf{w}^{\prime} \mathbf{x}^{(i)} = w_0 + w_1 x_{i1} + w_2 x_{i2} + w_3 x_{i3} + w_4 x_{i4}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598f7edc2e_6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598f7edc2e_6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z_i  = \mathbf{w}^{\prime} \mathbf{x}^{(i)} = w_0 + w_1 x_{i1} + w_2 x_{i2} + w_3 x_{i3} + w_4 x_{i4}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598f7edc2e_6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598f7edc2e_6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z_i  = \mathbf{w}^{\prime} \mathbf{x}^{(i)} = w_0 + w_1 x_{i1} + w_2 x_{i2} + w_3 x_{i3} + w_4 x_{i4}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598f7edc2e_6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598f7edc2e_6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z_i  = \mathbf{w}^{\prime} \mathbf{x}^{(i)} = w_0 + w_1 x_{i1} + w_2 x_{i2} + w_3 x_{i3} + w_4 x_{i4}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598f7edc2e_6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598f7edc2e_6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59a7470ea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59a7470ea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z = w_0 + w_1 x_1 + \ldots + w_n x_n &gt; 0 </a:t>
            </a:r>
            <a:r>
              <a:rPr lang="pt-BR"/>
              <a:t> \rightarrow \mathbb{P} ( \mbox{ class} 1) =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z = w_0 + w_1 x_1 + \ldots + w_n x_n &gt; 0 \rightarrow \mathbb{P} ( \mbox{ class} 1) &gt; 1/2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598f7edc2e_6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598f7edc2e_6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\mathbb{P}(Y=1 | x_1 , x_2) = ½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\frac{1}{1 + e^{w_0 + w_1 x_1 + w_2 x_2}} = ½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w_0 + w_1 x_1 + w_2 x_2 =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9796c676c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9796c676c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598f7edc2e_6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598f7edc2e_6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598f7edc2e_6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598f7edc2e_6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59796c676c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59796c676c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z_i = 7 - 0.1  x_{i1} - 0.15 x_{i2} - 4.4 x_{i1}^2 - 2.2 x_{i2}^2 + 0.5 x_{i1} x_{i2}</a:t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598f7edc2e_6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598f7edc2e_6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59a7470e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59a7470e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z_i = w_0 + w_1  x_{i1} +w_2 x_{i2} + w_3 x_{i1}^2 + w_4 x_{i1} x_{i2} + w_5 \log(x_{i1}) + w_6 x_{i2} \sqrt{x_{i3}}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\mathbb{P}(Y_i=1| \mathbf{x}_i) = \frac{1}{1+ e^{-z_i}}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59b55d35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59b55d35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\mathbb{P}(Y=1| x_1, x_2) = \frac{1}{1 + e^{-(w_0 + w_1 x_1 + w_2 x_2 + w_3 x_1^2 + w_4 x_2^2 + w_5 x_1 x_2 + w_6 x_1^3 + w_7 x_1^2 x_2 + w_8 x_1 x_2^2) }}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59a7470ea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59a7470ea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598f7edc2e_6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598f7edc2e_6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598f7edc2e_6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598f7edc2e_6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598f7edc2e_6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598f7edc2e_6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9796c676c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9796c676c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598f7edc2e_6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598f7edc2e_6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598f7edc2e_6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598f7edc2e_6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598f7edc2e_6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598f7edc2e_6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598f7edc2e_6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598f7edc2e_6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598f7edc2e_6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598f7edc2e_6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598f7edc2e_6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598f7edc2e_6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598f7edc2e_6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598f7edc2e_6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598f7edc2e_6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598f7edc2e_6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9796c676c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9796c676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621400" y="4032062"/>
            <a:ext cx="4095650" cy="27992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/>
                </a:solidFill>
                <a:latin typeface="Arial"/>
              </a:rPr>
              <a:t>Renato Assunção - DCC - UFMG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4" name="Google Shape;74;p1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621400" y="4032062"/>
            <a:ext cx="4095650" cy="27992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Renato Assunção - DCC - UFMG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/>
          <p:nvPr/>
        </p:nvSpPr>
        <p:spPr>
          <a:xfrm flipH="1" rot="10800000">
            <a:off x="0" y="1202700"/>
            <a:ext cx="9144000" cy="394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 txBox="1"/>
          <p:nvPr>
            <p:ph type="title"/>
          </p:nvPr>
        </p:nvSpPr>
        <p:spPr>
          <a:xfrm>
            <a:off x="460950" y="3583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460950" y="1555713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5" name="Google Shape;85;p16"/>
          <p:cNvSpPr txBox="1"/>
          <p:nvPr/>
        </p:nvSpPr>
        <p:spPr>
          <a:xfrm>
            <a:off x="0" y="4776300"/>
            <a:ext cx="9144000" cy="36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Renato Assunção - DCC - UFMG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1" name="Google Shape;91;p1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2" name="Google Shape;92;p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/>
          <p:nvPr/>
        </p:nvSpPr>
        <p:spPr>
          <a:xfrm flipH="1" rot="10800000">
            <a:off x="200" y="5617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8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6" name="Google Shape;96;p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7" name="Google Shape;97;p18"/>
          <p:cNvSpPr txBox="1"/>
          <p:nvPr/>
        </p:nvSpPr>
        <p:spPr>
          <a:xfrm>
            <a:off x="200" y="4845550"/>
            <a:ext cx="9144000" cy="29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Renato Assunção - DCC - UFMG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276900" y="853150"/>
            <a:ext cx="8542800" cy="3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07" name="Google Shape;107;p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2" name="Google Shape;112;p2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3" name="Google Shape;113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19" name="Google Shape;119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flipH="1" rot="10800000">
            <a:off x="0" y="544725"/>
            <a:ext cx="9144000" cy="419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-6600" y="544725"/>
            <a:ext cx="9144000" cy="4150800"/>
          </a:xfrm>
          <a:prstGeom prst="rect">
            <a:avLst/>
          </a:prstGeom>
          <a:ln>
            <a:noFill/>
          </a:ln>
        </p:spPr>
        <p:txBody>
          <a:bodyPr anchorCtr="0" anchor="t" bIns="274300" lIns="274300" spcFirstLastPara="1" rIns="0" wrap="square" tIns="274300">
            <a:noAutofit/>
          </a:bodyPr>
          <a:lstStyle>
            <a:lvl1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429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 sz="1800">
                <a:solidFill>
                  <a:srgbClr val="000000"/>
                </a:solidFill>
              </a:defRPr>
            </a:lvl2pPr>
            <a:lvl3pPr indent="-3429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 sz="1800">
                <a:solidFill>
                  <a:srgbClr val="000000"/>
                </a:solidFill>
              </a:defRPr>
            </a:lvl3pPr>
            <a:lvl4pPr indent="-342900" lvl="3" marL="1828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 sz="1800">
                <a:solidFill>
                  <a:srgbClr val="000000"/>
                </a:solidFill>
              </a:defRPr>
            </a:lvl4pPr>
            <a:lvl5pPr indent="-342900" lvl="4" marL="2286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 sz="1800">
                <a:solidFill>
                  <a:srgbClr val="000000"/>
                </a:solidFill>
              </a:defRPr>
            </a:lvl5pPr>
            <a:lvl6pPr indent="-342900" lvl="5" marL="2743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 sz="1800">
                <a:solidFill>
                  <a:srgbClr val="000000"/>
                </a:solidFill>
              </a:defRPr>
            </a:lvl6pPr>
            <a:lvl7pPr indent="-342900" lvl="6" marL="3200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 sz="1800">
                <a:solidFill>
                  <a:srgbClr val="000000"/>
                </a:solidFill>
              </a:defRPr>
            </a:lvl7pPr>
            <a:lvl8pPr indent="-342900" lvl="7" marL="3657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 sz="1800">
                <a:solidFill>
                  <a:srgbClr val="000000"/>
                </a:solidFill>
              </a:defRPr>
            </a:lvl8pPr>
            <a:lvl9pPr indent="-342900" lvl="8" marL="411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0" y="4776300"/>
            <a:ext cx="44763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Renato Assunção </a:t>
            </a:r>
            <a:r>
              <a:rPr b="1"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 DCC - UFMG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 flipH="1" rot="10800000">
            <a:off x="0" y="544725"/>
            <a:ext cx="9144000" cy="419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-6600" y="544725"/>
            <a:ext cx="4476300" cy="4150800"/>
          </a:xfrm>
          <a:prstGeom prst="rect">
            <a:avLst/>
          </a:prstGeom>
          <a:ln>
            <a:noFill/>
          </a:ln>
        </p:spPr>
        <p:txBody>
          <a:bodyPr anchorCtr="0" anchor="t" bIns="274300" lIns="274300" spcFirstLastPara="1" rIns="0" wrap="square" tIns="274300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 sz="1800">
                <a:solidFill>
                  <a:srgbClr val="000000"/>
                </a:solidFill>
              </a:defRPr>
            </a:lvl2pPr>
            <a:lvl3pPr indent="-3429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 sz="1800">
                <a:solidFill>
                  <a:srgbClr val="000000"/>
                </a:solidFill>
              </a:defRPr>
            </a:lvl3pPr>
            <a:lvl4pPr indent="-3429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 sz="1800">
                <a:solidFill>
                  <a:srgbClr val="000000"/>
                </a:solidFill>
              </a:defRPr>
            </a:lvl4pPr>
            <a:lvl5pPr indent="-3429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 sz="1800">
                <a:solidFill>
                  <a:srgbClr val="000000"/>
                </a:solidFill>
              </a:defRPr>
            </a:lvl5pPr>
            <a:lvl6pPr indent="-3429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 sz="1800">
                <a:solidFill>
                  <a:srgbClr val="000000"/>
                </a:solidFill>
              </a:defRPr>
            </a:lvl6pPr>
            <a:lvl7pPr indent="-3429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 sz="1800">
                <a:solidFill>
                  <a:srgbClr val="000000"/>
                </a:solidFill>
              </a:defRPr>
            </a:lvl7pPr>
            <a:lvl8pPr indent="-3429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 sz="1800">
                <a:solidFill>
                  <a:srgbClr val="000000"/>
                </a:solidFill>
              </a:defRPr>
            </a:lvl8pPr>
            <a:lvl9pPr indent="-3429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9" name="Google Shape;29;p5"/>
          <p:cNvSpPr txBox="1"/>
          <p:nvPr/>
        </p:nvSpPr>
        <p:spPr>
          <a:xfrm>
            <a:off x="0" y="4776300"/>
            <a:ext cx="44763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Renato Assunção </a:t>
            </a:r>
            <a:r>
              <a:rPr b="1"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 DCC - UFMG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" name="Google Shape;30;p5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667700" y="564525"/>
            <a:ext cx="4476300" cy="4150800"/>
          </a:xfrm>
          <a:prstGeom prst="rect">
            <a:avLst/>
          </a:prstGeom>
          <a:ln>
            <a:noFill/>
          </a:ln>
        </p:spPr>
        <p:txBody>
          <a:bodyPr anchorCtr="0" anchor="t" bIns="274300" lIns="274300" spcFirstLastPara="1" rIns="0" wrap="square" tIns="274300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 sz="1800">
                <a:solidFill>
                  <a:srgbClr val="000000"/>
                </a:solidFill>
              </a:defRPr>
            </a:lvl2pPr>
            <a:lvl3pPr indent="-3429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 sz="1800">
                <a:solidFill>
                  <a:srgbClr val="000000"/>
                </a:solidFill>
              </a:defRPr>
            </a:lvl3pPr>
            <a:lvl4pPr indent="-3429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 sz="1800">
                <a:solidFill>
                  <a:srgbClr val="000000"/>
                </a:solidFill>
              </a:defRPr>
            </a:lvl4pPr>
            <a:lvl5pPr indent="-3429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 sz="1800">
                <a:solidFill>
                  <a:srgbClr val="000000"/>
                </a:solidFill>
              </a:defRPr>
            </a:lvl5pPr>
            <a:lvl6pPr indent="-3429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 sz="1800">
                <a:solidFill>
                  <a:srgbClr val="000000"/>
                </a:solidFill>
              </a:defRPr>
            </a:lvl6pPr>
            <a:lvl7pPr indent="-3429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 sz="1800">
                <a:solidFill>
                  <a:srgbClr val="000000"/>
                </a:solidFill>
              </a:defRPr>
            </a:lvl7pPr>
            <a:lvl8pPr indent="-3429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 sz="1800">
                <a:solidFill>
                  <a:srgbClr val="000000"/>
                </a:solidFill>
              </a:defRPr>
            </a:lvl8pPr>
            <a:lvl9pPr indent="-3429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 sz="18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 flipH="1" rot="10800000">
            <a:off x="0" y="544725"/>
            <a:ext cx="9144000" cy="419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5" name="Google Shape;35;p6"/>
          <p:cNvSpPr txBox="1"/>
          <p:nvPr/>
        </p:nvSpPr>
        <p:spPr>
          <a:xfrm>
            <a:off x="0" y="4776300"/>
            <a:ext cx="44763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Renato Assunção </a:t>
            </a:r>
            <a:r>
              <a:rPr b="1"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 DCC - UFMG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" name="Google Shape;36;p6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" type="body"/>
          </p:nvPr>
        </p:nvSpPr>
        <p:spPr>
          <a:xfrm>
            <a:off x="420400" y="1064775"/>
            <a:ext cx="3466800" cy="321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 sz="1800">
                <a:solidFill>
                  <a:srgbClr val="000000"/>
                </a:solidFill>
              </a:defRPr>
            </a:lvl2pPr>
            <a:lvl3pPr indent="-3429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 sz="1800">
                <a:solidFill>
                  <a:srgbClr val="000000"/>
                </a:solidFill>
              </a:defRPr>
            </a:lvl3pPr>
            <a:lvl4pPr indent="-3429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 sz="1800">
                <a:solidFill>
                  <a:srgbClr val="000000"/>
                </a:solidFill>
              </a:defRPr>
            </a:lvl4pPr>
            <a:lvl5pPr indent="-3429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 sz="1800">
                <a:solidFill>
                  <a:srgbClr val="000000"/>
                </a:solidFill>
              </a:defRPr>
            </a:lvl5pPr>
            <a:lvl6pPr indent="-3429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 sz="1800">
                <a:solidFill>
                  <a:srgbClr val="000000"/>
                </a:solidFill>
              </a:defRPr>
            </a:lvl6pPr>
            <a:lvl7pPr indent="-3429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 sz="1800">
                <a:solidFill>
                  <a:srgbClr val="000000"/>
                </a:solidFill>
              </a:defRPr>
            </a:lvl7pPr>
            <a:lvl8pPr indent="-3429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 sz="1800">
                <a:solidFill>
                  <a:srgbClr val="000000"/>
                </a:solidFill>
              </a:defRPr>
            </a:lvl8pPr>
            <a:lvl9pPr indent="-3429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8" name="Google Shape;38;p6"/>
          <p:cNvSpPr txBox="1"/>
          <p:nvPr/>
        </p:nvSpPr>
        <p:spPr>
          <a:xfrm>
            <a:off x="4338675" y="1326200"/>
            <a:ext cx="1141800" cy="1052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■"/>
              <a:defRPr sz="1800"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■"/>
              <a:defRPr sz="1800"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■"/>
              <a:defRPr sz="18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image" Target="../media/image44.png"/><Relationship Id="rId7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Relationship Id="rId5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Relationship Id="rId4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Relationship Id="rId5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en.wikipedia.org/wiki/Newton%27s_method" TargetMode="External"/><Relationship Id="rId4" Type="http://schemas.openxmlformats.org/officeDocument/2006/relationships/image" Target="../media/image30.png"/><Relationship Id="rId5" Type="http://schemas.openxmlformats.org/officeDocument/2006/relationships/image" Target="../media/image35.png"/><Relationship Id="rId6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Relationship Id="rId4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5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comments" Target="../comments/comment1.xml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50.png"/><Relationship Id="rId7" Type="http://schemas.openxmlformats.org/officeDocument/2006/relationships/image" Target="../media/image4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png"/><Relationship Id="rId4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9.png"/><Relationship Id="rId4" Type="http://schemas.openxmlformats.org/officeDocument/2006/relationships/image" Target="../media/image4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6.png"/><Relationship Id="rId6" Type="http://schemas.openxmlformats.org/officeDocument/2006/relationships/image" Target="../media/image5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6.png"/><Relationship Id="rId4" Type="http://schemas.openxmlformats.org/officeDocument/2006/relationships/image" Target="../media/image55.png"/><Relationship Id="rId5" Type="http://schemas.openxmlformats.org/officeDocument/2006/relationships/image" Target="../media/image5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7.png"/><Relationship Id="rId4" Type="http://schemas.openxmlformats.org/officeDocument/2006/relationships/image" Target="../media/image6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comments" Target="../comments/comment2.xml"/><Relationship Id="rId4" Type="http://schemas.openxmlformats.org/officeDocument/2006/relationships/image" Target="../media/image77.png"/><Relationship Id="rId5" Type="http://schemas.openxmlformats.org/officeDocument/2006/relationships/image" Target="../media/image63.png"/><Relationship Id="rId6" Type="http://schemas.openxmlformats.org/officeDocument/2006/relationships/image" Target="../media/image61.png"/><Relationship Id="rId7" Type="http://schemas.openxmlformats.org/officeDocument/2006/relationships/image" Target="../media/image6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2.png"/><Relationship Id="rId4" Type="http://schemas.openxmlformats.org/officeDocument/2006/relationships/image" Target="../media/image6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2.png"/><Relationship Id="rId4" Type="http://schemas.openxmlformats.org/officeDocument/2006/relationships/image" Target="../media/image7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3.png"/><Relationship Id="rId4" Type="http://schemas.openxmlformats.org/officeDocument/2006/relationships/image" Target="../media/image8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3.png"/><Relationship Id="rId4" Type="http://schemas.openxmlformats.org/officeDocument/2006/relationships/image" Target="../media/image80.png"/><Relationship Id="rId5" Type="http://schemas.openxmlformats.org/officeDocument/2006/relationships/image" Target="../media/image7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2.png"/><Relationship Id="rId4" Type="http://schemas.openxmlformats.org/officeDocument/2006/relationships/image" Target="../media/image8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1.png"/><Relationship Id="rId4" Type="http://schemas.openxmlformats.org/officeDocument/2006/relationships/image" Target="../media/image8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Relationship Id="rId4" Type="http://schemas.openxmlformats.org/officeDocument/2006/relationships/image" Target="../media/image1.jpg"/><Relationship Id="rId5" Type="http://schemas.openxmlformats.org/officeDocument/2006/relationships/image" Target="../media/image29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comments" Target="../comments/comment3.xml"/><Relationship Id="rId4" Type="http://schemas.openxmlformats.org/officeDocument/2006/relationships/image" Target="../media/image9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comments" Target="../comments/comment4.xml"/><Relationship Id="rId4" Type="http://schemas.openxmlformats.org/officeDocument/2006/relationships/image" Target="../media/image8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comments" Target="../comments/comment5.xml"/><Relationship Id="rId4" Type="http://schemas.openxmlformats.org/officeDocument/2006/relationships/image" Target="../media/image92.png"/><Relationship Id="rId5" Type="http://schemas.openxmlformats.org/officeDocument/2006/relationships/image" Target="../media/image8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9.png"/><Relationship Id="rId4" Type="http://schemas.openxmlformats.org/officeDocument/2006/relationships/image" Target="../media/image104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9.png"/><Relationship Id="rId4" Type="http://schemas.openxmlformats.org/officeDocument/2006/relationships/image" Target="../media/image117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9.png"/><Relationship Id="rId4" Type="http://schemas.openxmlformats.org/officeDocument/2006/relationships/image" Target="../media/image107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9.png"/><Relationship Id="rId4" Type="http://schemas.openxmlformats.org/officeDocument/2006/relationships/image" Target="../media/image110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9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93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10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comments" Target="../comments/comment6.xml"/><Relationship Id="rId4" Type="http://schemas.openxmlformats.org/officeDocument/2006/relationships/image" Target="../media/image95.png"/><Relationship Id="rId5" Type="http://schemas.openxmlformats.org/officeDocument/2006/relationships/image" Target="../media/image9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9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0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03.png"/><Relationship Id="rId4" Type="http://schemas.openxmlformats.org/officeDocument/2006/relationships/image" Target="../media/image11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0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05.png"/><Relationship Id="rId4" Type="http://schemas.openxmlformats.org/officeDocument/2006/relationships/image" Target="../media/image10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11.png"/><Relationship Id="rId4" Type="http://schemas.openxmlformats.org/officeDocument/2006/relationships/image" Target="../media/image10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1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13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8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0.xml"/><Relationship Id="rId3" Type="http://schemas.openxmlformats.org/officeDocument/2006/relationships/comments" Target="../comments/comment7.xml"/><Relationship Id="rId4" Type="http://schemas.openxmlformats.org/officeDocument/2006/relationships/image" Target="../media/image114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2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2.xml"/><Relationship Id="rId3" Type="http://schemas.openxmlformats.org/officeDocument/2006/relationships/comments" Target="../comments/comment8.xml"/><Relationship Id="rId4" Type="http://schemas.openxmlformats.org/officeDocument/2006/relationships/image" Target="../media/image116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15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20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2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Deep Learning</a:t>
            </a:r>
            <a:endParaRPr/>
          </a:p>
        </p:txBody>
      </p:sp>
      <p:sp>
        <p:nvSpPr>
          <p:cNvPr id="131" name="Google Shape;131;p2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Aula 02 - Semana 01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verossimilhança do modelo </a:t>
            </a:r>
            <a:r>
              <a:rPr lang="pt-BR"/>
              <a:t>logístico</a:t>
            </a:r>
            <a:endParaRPr/>
          </a:p>
        </p:txBody>
      </p:sp>
      <p:sp>
        <p:nvSpPr>
          <p:cNvPr id="198" name="Google Shape;198;p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9" name="Google Shape;199;p34"/>
          <p:cNvSpPr txBox="1"/>
          <p:nvPr/>
        </p:nvSpPr>
        <p:spPr>
          <a:xfrm>
            <a:off x="248625" y="714325"/>
            <a:ext cx="4209000" cy="39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A probabilidade de uma criança com idade x realizar a tarefa é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Vamos fixar w</a:t>
            </a:r>
            <a:r>
              <a:rPr baseline="-25000" lang="pt-BR"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 e w</a:t>
            </a:r>
            <a:r>
              <a:rPr baseline="-25000" lang="pt-BR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 → fixar uma curva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Para esta curva fixada, obtenha a probabilidade de gerar os sucessos e fracassos </a:t>
            </a:r>
            <a:r>
              <a:rPr lang="pt-BR" u="sng">
                <a:latin typeface="Roboto"/>
                <a:ea typeface="Roboto"/>
                <a:cs typeface="Roboto"/>
                <a:sym typeface="Roboto"/>
              </a:rPr>
              <a:t>realmente observados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\sigma(x) = \frac{1}{1+e^{-(w_0 + w_1 x)}}&#10;" id="200" name="Google Shape;200;p3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370" y="1381600"/>
            <a:ext cx="2141550" cy="46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1450" y="639038"/>
            <a:ext cx="4576575" cy="413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Duas curvas e suas probabilidades</a:t>
            </a:r>
            <a:endParaRPr/>
          </a:p>
        </p:txBody>
      </p:sp>
      <p:pic>
        <p:nvPicPr>
          <p:cNvPr id="207" name="Google Shape;2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2950" y="798450"/>
            <a:ext cx="5089049" cy="35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5"/>
          <p:cNvSpPr txBox="1"/>
          <p:nvPr/>
        </p:nvSpPr>
        <p:spPr>
          <a:xfrm>
            <a:off x="98250" y="906975"/>
            <a:ext cx="38247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Para cada curva possível: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calcular a probabilidade de gerar os valores 0 ou 1 </a:t>
            </a:r>
            <a:r>
              <a:rPr i="1" lang="pt-BR" u="sng">
                <a:latin typeface="Roboto"/>
                <a:ea typeface="Roboto"/>
                <a:cs typeface="Roboto"/>
                <a:sym typeface="Roboto"/>
              </a:rPr>
              <a:t>realmente observados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Multiplicar estas probabilidades (regra de indep de eventos: as crianças agem independentemente)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Obter a probabilidade para cada curva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Para qual curva esta probabilidade é máxima?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Fazer exemplo no quadro comparando duas curvas com 5 pontos.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/>
          <p:nvPr>
            <p:ph idx="1" type="body"/>
          </p:nvPr>
        </p:nvSpPr>
        <p:spPr>
          <a:xfrm>
            <a:off x="420400" y="712375"/>
            <a:ext cx="8346900" cy="4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Temos 5 crianças com idades x iguais a 5, 12, 22, 25, 30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Os y</a:t>
            </a:r>
            <a:r>
              <a:rPr lang="pt-BR"/>
              <a:t>'s correspondentes são 0, 1, 0, 1, 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Se w</a:t>
            </a:r>
            <a:r>
              <a:rPr baseline="-25000" lang="pt-BR"/>
              <a:t>0</a:t>
            </a:r>
            <a:r>
              <a:rPr lang="pt-BR"/>
              <a:t> = </a:t>
            </a:r>
            <a:r>
              <a:rPr lang="pt-BR"/>
              <a:t> -6.3  e w</a:t>
            </a:r>
            <a:r>
              <a:rPr baseline="-25000" lang="pt-BR"/>
              <a:t>1</a:t>
            </a:r>
            <a:r>
              <a:rPr lang="pt-BR"/>
              <a:t> = 0.35, obtenha a probabilidade de gerar os y</a:t>
            </a:r>
            <a:r>
              <a:rPr lang="pt-BR"/>
              <a:t>'s acima com o modelo logístico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Para cada criança e para estas escolhas de w</a:t>
            </a:r>
            <a:r>
              <a:rPr baseline="-25000" lang="pt-BR"/>
              <a:t>0</a:t>
            </a:r>
            <a:r>
              <a:rPr lang="pt-BR"/>
              <a:t> e w</a:t>
            </a:r>
            <a:r>
              <a:rPr baseline="-25000" lang="pt-BR"/>
              <a:t>1</a:t>
            </a:r>
            <a:r>
              <a:rPr lang="pt-BR"/>
              <a:t>, esta probabilidade é</a:t>
            </a:r>
            <a:br>
              <a:rPr lang="pt-BR"/>
            </a:br>
            <a:r>
              <a:rPr lang="pt-BR"/>
              <a:t>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Vamos refazer este cálculo obtendo esta probabilidade com diferentes valores de w</a:t>
            </a:r>
            <a:r>
              <a:rPr baseline="-25000" lang="pt-BR"/>
              <a:t>0</a:t>
            </a:r>
            <a:r>
              <a:rPr lang="pt-BR"/>
              <a:t> e w</a:t>
            </a:r>
            <a:r>
              <a:rPr baseline="-25000" lang="pt-BR"/>
              <a:t>1</a:t>
            </a:r>
            <a:endParaRPr baseline="-250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pt-BR"/>
              <a:t>Esta probabilidade será uma função de w</a:t>
            </a:r>
            <a:r>
              <a:rPr baseline="-25000" lang="pt-BR"/>
              <a:t>0</a:t>
            </a:r>
            <a:r>
              <a:rPr lang="pt-BR"/>
              <a:t> e w</a:t>
            </a:r>
            <a:r>
              <a:rPr baseline="-25000" lang="pt-BR"/>
              <a:t>1</a:t>
            </a:r>
            <a:endParaRPr baseline="-250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</p:txBody>
      </p:sp>
      <p:sp>
        <p:nvSpPr>
          <p:cNvPr id="214" name="Google Shape;214;p36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função de verossimilhança</a:t>
            </a:r>
            <a:endParaRPr/>
          </a:p>
        </p:txBody>
      </p:sp>
      <p:pic>
        <p:nvPicPr>
          <p:cNvPr descr="L(w_0, w_1)  = \mathbb{P}(Y_1=0,Y_2=1, Y_3=0,Y_4=1, Y_5=1 | w_0, w_1)  &#10;" id="215" name="Google Shape;215;p3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900" y="4414427"/>
            <a:ext cx="5848600" cy="270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x) = \frac{1}{1 + e^{-(-6.3 + 0.35x)}}&#10;" id="216" name="Google Shape;216;p36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1179" y="2845400"/>
            <a:ext cx="1847650" cy="36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/>
          <p:nvPr>
            <p:ph idx="1" type="body"/>
          </p:nvPr>
        </p:nvSpPr>
        <p:spPr>
          <a:xfrm>
            <a:off x="0" y="568050"/>
            <a:ext cx="9144000" cy="4150800"/>
          </a:xfrm>
          <a:prstGeom prst="rect">
            <a:avLst/>
          </a:prstGeom>
        </p:spPr>
        <p:txBody>
          <a:bodyPr anchorCtr="0" anchor="t" bIns="274300" lIns="274300" spcFirstLastPara="1" rIns="0" wrap="square" tIns="2743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Sejam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Vamos obter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 resultado de uma criança (sucesso ou fracasso) não afeta o resultados das demais crianças. São eventos independentes.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Precisamos calcular cada uma das 5 probabilidades na expressão acima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7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Obtendo a verossimilhança para </a:t>
            </a:r>
            <a:endParaRPr/>
          </a:p>
        </p:txBody>
      </p:sp>
      <p:pic>
        <p:nvPicPr>
          <p:cNvPr descr="L(-6.3, 0.35)  = \mathbb{P}(Y_1=0,Y_2=1, Y_3=0,Y_4=1, Y_5=1 | w_0 = -6.3, w_1=0.35)  &#10;&#10;" id="223" name="Google Shape;223;p37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200" y="1692950"/>
            <a:ext cx="6048574" cy="211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_0 = -6.3 ~~~\mbox{ e } ~~ w_1=0.35" id="224" name="Google Shape;224;p37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5095" y="790575"/>
            <a:ext cx="2676524" cy="30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gin{eqnarray}&#10;L(-6.3, 0.35)   &amp;=&amp;  \mathbb{P}(Y_1=0  | w_0 = -6.3, w_1=0.35)  \mathbb{P}(Y_2=1  | w_0 = -6.3, w_1=0.35)  &#10; \times \\&#10; &amp; ~~~ &amp;  ~~~~ \times \mathbb{P}(Y_3=0 | w_0 = -6.3, w_1=0.35)  \mathbb{P}(Y_4=1 | w_0 = -6.3, w_1=0.35)  \mathbb{P}(Y_5=1 | w_0 = -6.3, w_1=0.35)  &#10;\end{eqnarray}&#10;&#10;" id="225" name="Google Shape;225;p37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000" y="2877250"/>
            <a:ext cx="828110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_0 = -6.3 ~~~\mbox{ e } ~~ w_1=0.35" id="226" name="Google Shape;226;p37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5770" y="138300"/>
            <a:ext cx="2676524" cy="3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8"/>
          <p:cNvSpPr txBox="1"/>
          <p:nvPr>
            <p:ph idx="1" type="body"/>
          </p:nvPr>
        </p:nvSpPr>
        <p:spPr>
          <a:xfrm>
            <a:off x="0" y="568050"/>
            <a:ext cx="9144000" cy="4150800"/>
          </a:xfrm>
          <a:prstGeom prst="rect">
            <a:avLst/>
          </a:prstGeom>
        </p:spPr>
        <p:txBody>
          <a:bodyPr anchorCtr="0" anchor="t" bIns="274300" lIns="274300" spcFirstLastPara="1" rIns="0" wrap="square" tIns="2743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Queremos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Isto é igual a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Temos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 diferença entre as duas probabilidades acima está no expoente da exponencial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8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Obtendo a verossimilhança para </a:t>
            </a:r>
            <a:endParaRPr/>
          </a:p>
        </p:txBody>
      </p:sp>
      <p:pic>
        <p:nvPicPr>
          <p:cNvPr descr="L(-6.3, 0.35)  = \mathbb{P}(Y_1=0,Y_2=1, Y_3=0,Y_4=1, Y_5=1 | w_0 = -6.3, w_1=0.35)  &#10;&#10;" id="233" name="Google Shape;233;p38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275" y="849375"/>
            <a:ext cx="6048574" cy="211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gin{eqnarray}&#10;L(-6.3, 0.35)   &amp;=&amp;  \mathbb{P}(Y_1=0  | w_0 = -6.3, w_1=0.35)  \mathbb{P}(Y_2=1  | w_0 = -6.3, w_1=0.35)  &#10; \times \\&#10; &amp; ~~~ &amp;  ~~~~ \times \mathbb{P}(Y_3=0 | w_0 = -6.3, w_1=0.35)  \mathbb{P}(Y_4=1 | w_0 = -6.3, w_1=0.35)  \mathbb{P}(Y_5=1 | w_0 = -6.3, w_1=0.35)  &#10;\end{eqnarray}&#10;&#10;" id="234" name="Google Shape;234;p38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450" y="1647025"/>
            <a:ext cx="828110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_0 = -6.3 ~~~\mbox{ e } ~~ w_1=0.35" id="235" name="Google Shape;235;p38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5770" y="138300"/>
            <a:ext cx="2676524" cy="30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bb{P}(Y =1 |  w_0 = -6.3, w_1=0.35)  =  \frac{1}{1 + e^{-(-6.3 + 0.35x)}}&#10;&#10; " id="236" name="Google Shape;236;p38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69325" y="2493050"/>
            <a:ext cx="5272776" cy="40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bb{P}(Y =0 |  w_0 = -6.3, w_1=0.35)  =  1 - \frac{1}{1 + e^{-(-6.3 + 0.35x)}} = \frac{1}{1 + e^{-6.3 + 0.35x}}&#10;&#10; " id="237" name="Google Shape;237;p38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69325" y="3254625"/>
            <a:ext cx="5955200" cy="40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/>
          <p:nvPr>
            <p:ph idx="1" type="body"/>
          </p:nvPr>
        </p:nvSpPr>
        <p:spPr>
          <a:xfrm>
            <a:off x="0" y="568050"/>
            <a:ext cx="9144000" cy="4150800"/>
          </a:xfrm>
          <a:prstGeom prst="rect">
            <a:avLst/>
          </a:prstGeom>
        </p:spPr>
        <p:txBody>
          <a:bodyPr anchorCtr="0" anchor="t" bIns="274300" lIns="274300" spcFirstLastPara="1" rIns="0" wrap="square" tIns="2743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Temos 5 crianças com idades x iguais a 5, 12, 22, 25, 30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 verossimilhança para                                                   é portanto igual ao produto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Escrevendo esta expressão como função genérica dos coeficientes w</a:t>
            </a:r>
            <a:r>
              <a:rPr baseline="-25000" lang="pt-BR"/>
              <a:t>0</a:t>
            </a:r>
            <a:r>
              <a:rPr lang="pt-BR"/>
              <a:t> e w</a:t>
            </a:r>
            <a:r>
              <a:rPr baseline="-25000" lang="pt-BR"/>
              <a:t>1</a:t>
            </a:r>
            <a:r>
              <a:rPr lang="pt-BR"/>
              <a:t> temos a função de verossimilhança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9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Obtendo a verossimilhança para </a:t>
            </a:r>
            <a:endParaRPr/>
          </a:p>
        </p:txBody>
      </p:sp>
      <p:pic>
        <p:nvPicPr>
          <p:cNvPr descr="w_0 = -6.3 ~~~\mbox{ e } ~~ w_1=0.35" id="244" name="Google Shape;244;p39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5770" y="138300"/>
            <a:ext cx="2676524" cy="30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gin{eqnarray}&#10;L(-6.3, 0.35)   &amp;=&amp;  (1-\sigma(5)) ~\sigma(12) ~ (1-\sigma(22)) ~ \sigma(25) ~ \sigma(30) \\&#10;&amp;=&amp; \frac{1}{1 + e^{(-6.3 + 0.35 * 5)}} ~ \frac{1}{1 + e^{-(-6.3 + 0.35 * 12)}} ~ \frac{1}{1 + e^{(-6.3 + 0.35 * 22)}} ~ \frac{1}{1 + e^{-(-6.3 + 0.35 * 25)}} ~ \frac{1}{1 + e^{-(-6.3 + 0.35 * 30)}} \\&#10;&amp;=&amp; 0.01936855&#10;\end{eqnarray}&#10;&#10;" id="245" name="Google Shape;245;p39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250" y="1734000"/>
            <a:ext cx="9018000" cy="1367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_0 = -6.3 ~~~\mbox{ e } ~~ w_1=0.35" id="246" name="Google Shape;246;p39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3282" y="1263150"/>
            <a:ext cx="2676524" cy="30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gin{eqnarray}&#10;L(w_0, w_1)   &amp;=&amp;  (1-\sigma(5)) ~\sigma(12) ~ (1-\sigma(22)) ~ \sigma(25) ~ \sigma(30) \\&#10;&amp;=&amp; \frac{1}{1 + e^{(w_0 + w_1 * 5)}} ~ \frac{1}{1 + e^{-(w_0 + w_1 * 12)}} ~ \frac{1}{1 + e^{(w_0 + w_1 * 22)}} ~ \frac{1}{1 + e^{-(w_0 + w_1 * 25)}} ~ \frac{1}{1 + e^{-(w_0 + w_1 * 30)}} &#10;\end{eqnarray}&#10;&#10;" id="247" name="Google Shape;247;p39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75" y="3983575"/>
            <a:ext cx="7650924" cy="726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Função de verossimilhança L(w</a:t>
            </a:r>
            <a:r>
              <a:rPr baseline="-25000" lang="pt-BR"/>
              <a:t>0</a:t>
            </a:r>
            <a:r>
              <a:rPr lang="pt-BR"/>
              <a:t>, w</a:t>
            </a:r>
            <a:r>
              <a:rPr baseline="-25000" lang="pt-BR"/>
              <a:t>1</a:t>
            </a:r>
            <a:r>
              <a:rPr lang="pt-BR"/>
              <a:t>) </a:t>
            </a:r>
            <a:endParaRPr/>
          </a:p>
        </p:txBody>
      </p:sp>
      <p:pic>
        <p:nvPicPr>
          <p:cNvPr id="253" name="Google Shape;25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676900"/>
            <a:ext cx="5627351" cy="396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74450"/>
            <a:ext cx="4406574" cy="3101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Curvas de nível da f</a:t>
            </a:r>
            <a:r>
              <a:rPr lang="pt-BR"/>
              <a:t>unção de verossimilhança L(w</a:t>
            </a:r>
            <a:r>
              <a:rPr baseline="-25000" lang="pt-BR"/>
              <a:t>0</a:t>
            </a:r>
            <a:r>
              <a:rPr lang="pt-BR"/>
              <a:t>, w</a:t>
            </a:r>
            <a:r>
              <a:rPr baseline="-25000" lang="pt-BR"/>
              <a:t>1</a:t>
            </a:r>
            <a:r>
              <a:rPr lang="pt-BR"/>
              <a:t>)</a:t>
            </a:r>
            <a:endParaRPr/>
          </a:p>
        </p:txBody>
      </p:sp>
      <p:pic>
        <p:nvPicPr>
          <p:cNvPr id="260" name="Google Shape;26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120" y="0"/>
            <a:ext cx="730686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2"/>
          <p:cNvSpPr txBox="1"/>
          <p:nvPr>
            <p:ph idx="1" type="body"/>
          </p:nvPr>
        </p:nvSpPr>
        <p:spPr>
          <a:xfrm>
            <a:off x="-6600" y="544725"/>
            <a:ext cx="9144000" cy="4150800"/>
          </a:xfrm>
          <a:prstGeom prst="rect">
            <a:avLst/>
          </a:prstGeom>
        </p:spPr>
        <p:txBody>
          <a:bodyPr anchorCtr="0" anchor="t" bIns="274300" lIns="274300" spcFirstLastPara="1" rIns="0" wrap="square" tIns="2743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 MLE é o valor dos coeficientes (w</a:t>
            </a:r>
            <a:r>
              <a:rPr baseline="-25000" lang="pt-BR"/>
              <a:t>0</a:t>
            </a:r>
            <a:r>
              <a:rPr lang="pt-BR"/>
              <a:t>, w</a:t>
            </a:r>
            <a:r>
              <a:rPr baseline="-25000" lang="pt-BR"/>
              <a:t>1</a:t>
            </a:r>
            <a:r>
              <a:rPr lang="pt-BR"/>
              <a:t>) que maximiza a função de verossimilhança L(w</a:t>
            </a:r>
            <a:r>
              <a:rPr baseline="-25000" lang="pt-BR"/>
              <a:t>0</a:t>
            </a:r>
            <a:r>
              <a:rPr lang="pt-BR"/>
              <a:t>, w</a:t>
            </a:r>
            <a:r>
              <a:rPr baseline="-25000" lang="pt-BR"/>
              <a:t>1</a:t>
            </a:r>
            <a:r>
              <a:rPr lang="pt-BR"/>
              <a:t>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Notação: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Assim,                          é o valor dos coeficientes que torna máxima a probabilidade de observar a sequência de dados que realmente observamos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Pelas curvas de nível do exemplo, vemos que </a:t>
            </a:r>
            <a:endParaRPr/>
          </a:p>
        </p:txBody>
      </p:sp>
      <p:sp>
        <p:nvSpPr>
          <p:cNvPr id="266" name="Google Shape;266;p42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MLE = Maximum Likelihood Estimator</a:t>
            </a:r>
            <a:endParaRPr/>
          </a:p>
        </p:txBody>
      </p:sp>
      <p:pic>
        <p:nvPicPr>
          <p:cNvPr descr="(\hat{w}_0, \hat{w}_1) = \underset{(w_0, w_1)}{\operatorname{arg\,max}}\, L(w_0, w_1) " id="267" name="Google Shape;267;p4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0350" y="2032400"/>
            <a:ext cx="3848484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(\hat{w}_0, \hat{w}_1) " id="268" name="Google Shape;268;p4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1077" y="2751550"/>
            <a:ext cx="1254350" cy="423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(\hat{w}_0, \hat{w}_1)  \approx (-2, 0.1)" id="269" name="Google Shape;269;p42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7308" y="3665400"/>
            <a:ext cx="3051192" cy="42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3"/>
          <p:cNvSpPr txBox="1"/>
          <p:nvPr>
            <p:ph idx="1" type="body"/>
          </p:nvPr>
        </p:nvSpPr>
        <p:spPr>
          <a:xfrm>
            <a:off x="-6600" y="544725"/>
            <a:ext cx="9144000" cy="4150800"/>
          </a:xfrm>
          <a:prstGeom prst="rect">
            <a:avLst/>
          </a:prstGeom>
        </p:spPr>
        <p:txBody>
          <a:bodyPr anchorCtr="0" anchor="t" bIns="274300" lIns="274300" spcFirstLastPara="1" rIns="0" wrap="square" tIns="2743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Precisamos de um algoritmo numérico para maximizar L(w</a:t>
            </a:r>
            <a:r>
              <a:rPr baseline="-25000" lang="pt-BR"/>
              <a:t>0</a:t>
            </a:r>
            <a:r>
              <a:rPr lang="pt-BR"/>
              <a:t>, w</a:t>
            </a:r>
            <a:r>
              <a:rPr baseline="-25000" lang="pt-BR"/>
              <a:t>1</a:t>
            </a:r>
            <a:r>
              <a:rPr lang="pt-BR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Método eficiente: método de Newton (ou Newton-Raphson)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Como funciona?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Caso uni-dimensional primeiro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Queremos encontrar o ponto x* tal que f(x*) é o máximo da função f(x)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Dizemos que x* é o ponto de máximo da função f(x): x* = arg max f(x)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Como encontrar x*?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Derive f(x) obtendo f</a:t>
            </a:r>
            <a:r>
              <a:rPr lang="pt-BR"/>
              <a:t>'(x)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Iguale a zero e "resolva" para x →  f'(x) = 0 (encontrar a RAIZ desta equação)</a:t>
            </a:r>
            <a:endParaRPr/>
          </a:p>
        </p:txBody>
      </p:sp>
      <p:sp>
        <p:nvSpPr>
          <p:cNvPr id="275" name="Google Shape;275;p43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Obtendo o MLE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escolher a melhor curva logística para ajustar aos dados?</a:t>
            </a:r>
            <a:endParaRPr/>
          </a:p>
        </p:txBody>
      </p:sp>
      <p:sp>
        <p:nvSpPr>
          <p:cNvPr id="137" name="Google Shape;137;p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8" name="Google Shape;138;p26"/>
          <p:cNvSpPr txBox="1"/>
          <p:nvPr/>
        </p:nvSpPr>
        <p:spPr>
          <a:xfrm>
            <a:off x="248625" y="714325"/>
            <a:ext cx="8676300" cy="39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Várias perguntas: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Como obter os coeficientes de uma curva (regressão) logística?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Como escolher a "melhor" curva logística? "Melhor" em que sentido?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Como avaliar se o modelo logístico é um bom classificador?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Como generalizar o modelo se tivermos várias features?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E se a probabilidade </a:t>
            </a:r>
            <a:r>
              <a:rPr lang="pt-BR" u="sng">
                <a:latin typeface="Roboto"/>
                <a:ea typeface="Roboto"/>
                <a:cs typeface="Roboto"/>
                <a:sym typeface="Roboto"/>
              </a:rPr>
              <a:t>também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 da escolaridade da mãe, do sexo da criança, …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Roteiro da estrada à frente (aula 02):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Método de máxima verossimilhança (ML) e função de custo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Otimização: Newton e gradiente descendente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Heurística e otimalidade da ML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Stochastic gradient descent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 txBox="1"/>
          <p:nvPr>
            <p:ph idx="1" type="body"/>
          </p:nvPr>
        </p:nvSpPr>
        <p:spPr>
          <a:xfrm>
            <a:off x="-6600" y="544725"/>
            <a:ext cx="9144000" cy="4150800"/>
          </a:xfrm>
          <a:prstGeom prst="rect">
            <a:avLst/>
          </a:prstGeom>
        </p:spPr>
        <p:txBody>
          <a:bodyPr anchorCtr="0" anchor="t" bIns="274300" lIns="274300" spcFirstLastPara="1" rIns="0" wrap="square" tIns="2743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Queremos encontrar o ponto de máximo de                                         para x &gt; 0  </a:t>
            </a:r>
            <a:endParaRPr/>
          </a:p>
        </p:txBody>
      </p:sp>
      <p:sp>
        <p:nvSpPr>
          <p:cNvPr id="281" name="Google Shape;281;p44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</a:t>
            </a:r>
            <a:endParaRPr/>
          </a:p>
        </p:txBody>
      </p:sp>
      <p:pic>
        <p:nvPicPr>
          <p:cNvPr descr="f(x) = x^{3.2} e^{- 2.7 x} " id="282" name="Google Shape;282;p4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6126" y="739025"/>
            <a:ext cx="1980900" cy="3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1488" y="1271525"/>
            <a:ext cx="4473924" cy="314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/>
          <p:nvPr>
            <p:ph idx="1" type="body"/>
          </p:nvPr>
        </p:nvSpPr>
        <p:spPr>
          <a:xfrm>
            <a:off x="-6600" y="544725"/>
            <a:ext cx="9144000" cy="4150800"/>
          </a:xfrm>
          <a:prstGeom prst="rect">
            <a:avLst/>
          </a:prstGeom>
        </p:spPr>
        <p:txBody>
          <a:bodyPr anchorCtr="0" anchor="t" bIns="274300" lIns="274300" spcFirstLastPara="1" rIns="0" wrap="square" tIns="2743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Obtemos a derivada f</a:t>
            </a:r>
            <a:r>
              <a:rPr lang="pt-BR"/>
              <a:t>'(x)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Iguale f'(x) = 0 e tente "isolar" x. Neste caso, é fácil: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5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</a:t>
            </a:r>
            <a:endParaRPr/>
          </a:p>
        </p:txBody>
      </p:sp>
      <p:pic>
        <p:nvPicPr>
          <p:cNvPr descr="f^{\prime}(x) = 3.2 ~x^{2.2} e^{- 2.7 x} -2.7~x^{3.2} e^{-2.7x} " id="290" name="Google Shape;290;p4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200" y="1241450"/>
            <a:ext cx="5828474" cy="488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gin{eqnarray}&#10;3.2 ~x^{2.2} e^{- 2.7 x} &amp;=&amp;  2.7~x^{3.2} e^{-2.7x} \\&#10;3.2 ~x^{2.2} &amp;=&amp; 2.7~x^{3.2} \\&#10;\frac{3.2}{2.7} &amp;=&amp; \frac{x^{3.2}}{x^{2.7}} \\&#10;1.185185 &amp;=&amp; x^{0.5} \\&#10; 1.404664 &amp;=&amp; x&#10;\end{eqnarray}&#10;" id="291" name="Google Shape;291;p45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350" y="2476100"/>
            <a:ext cx="3401776" cy="213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6"/>
          <p:cNvSpPr txBox="1"/>
          <p:nvPr>
            <p:ph idx="1" type="body"/>
          </p:nvPr>
        </p:nvSpPr>
        <p:spPr>
          <a:xfrm>
            <a:off x="0" y="640350"/>
            <a:ext cx="9144000" cy="4150800"/>
          </a:xfrm>
          <a:prstGeom prst="rect">
            <a:avLst/>
          </a:prstGeom>
        </p:spPr>
        <p:txBody>
          <a:bodyPr anchorCtr="0" anchor="t" bIns="274300" lIns="274300" spcFirstLastPara="1" rIns="0" wrap="square" tIns="2743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Na maioria das vezes não conseguiremos isolar x: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com derivada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Não tem "isolar" x para obter o ponto de máximo</a:t>
            </a:r>
            <a:endParaRPr/>
          </a:p>
        </p:txBody>
      </p:sp>
      <p:sp>
        <p:nvSpPr>
          <p:cNvPr id="297" name="Google Shape;297;p46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</a:t>
            </a:r>
            <a:endParaRPr/>
          </a:p>
        </p:txBody>
      </p:sp>
      <p:pic>
        <p:nvPicPr>
          <p:cNvPr descr="f(x) = \frac{x^8}{21(e^x -1)^{11}} " id="298" name="Google Shape;298;p4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727" y="1366237"/>
            <a:ext cx="2136850" cy="603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^{\prime}(x) = \frac{8 ~ x^7}{21(e^x -1)^{11}} - \frac{231 ~ x^8  (e^{x} - 1) e^{x}}{441 ~ (e^x - 1)^{22}}" id="299" name="Google Shape;299;p46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975" y="2768075"/>
            <a:ext cx="4031746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4900" y="1212150"/>
            <a:ext cx="3759950" cy="264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idx="1" type="body"/>
          </p:nvPr>
        </p:nvSpPr>
        <p:spPr>
          <a:xfrm>
            <a:off x="-6600" y="544725"/>
            <a:ext cx="9144000" cy="4150800"/>
          </a:xfrm>
          <a:prstGeom prst="rect">
            <a:avLst/>
          </a:prstGeom>
        </p:spPr>
        <p:txBody>
          <a:bodyPr anchorCtr="0" anchor="t" bIns="274300" lIns="274300" spcFirstLastPara="1" rIns="0" wrap="square" tIns="2743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Likelihood = probabilidade de vários dados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Usualmente (quase sempre) ela será um PRODUTO de várias funções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Considere o que é mais fácil derivar: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f(x) = h(x) * g(x) * k(x)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f(x) = h(x) + g(x) + k(x)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Derivada de produtos será uma longa expressão: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f</a:t>
            </a:r>
            <a:r>
              <a:rPr lang="pt-BR"/>
              <a:t>'(x) = h'(x)</a:t>
            </a:r>
            <a:r>
              <a:rPr lang="pt-BR"/>
              <a:t>* g(x) * k(x)  + h(x) * g'(x) * k(x)  + h(x) * g(x) * k'(x)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f'(x) = h'(x) + g'(x) + k'(x)</a:t>
            </a:r>
            <a:endParaRPr/>
          </a:p>
        </p:txBody>
      </p:sp>
      <p:sp>
        <p:nvSpPr>
          <p:cNvPr id="306" name="Google Shape;306;p47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 primeiro passo: tomar log(f(x))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>
            <p:ph idx="1" type="body"/>
          </p:nvPr>
        </p:nvSpPr>
        <p:spPr>
          <a:xfrm>
            <a:off x="-6600" y="544725"/>
            <a:ext cx="9144000" cy="4150800"/>
          </a:xfrm>
          <a:prstGeom prst="rect">
            <a:avLst/>
          </a:prstGeom>
        </p:spPr>
        <p:txBody>
          <a:bodyPr anchorCtr="0" anchor="t" bIns="274300" lIns="274300" spcFirstLastPara="1" rIns="0" wrap="square" tIns="2743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Log(h(x) * g(x) * k(x)) = Log(h(x)) + Log(g(x)) + Log(k(x))     ←    derivada + simples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Mas faz sentido?? Queremos max L(w</a:t>
            </a:r>
            <a:r>
              <a:rPr baseline="-25000" lang="pt-BR"/>
              <a:t>0</a:t>
            </a:r>
            <a:r>
              <a:rPr lang="pt-BR"/>
              <a:t>, w</a:t>
            </a:r>
            <a:r>
              <a:rPr baseline="-25000" lang="pt-BR"/>
              <a:t>1</a:t>
            </a:r>
            <a:r>
              <a:rPr lang="pt-BR"/>
              <a:t>) mas obtemos max log(L(w</a:t>
            </a:r>
            <a:r>
              <a:rPr baseline="-25000" lang="pt-BR"/>
              <a:t>0</a:t>
            </a:r>
            <a:r>
              <a:rPr lang="pt-BR"/>
              <a:t>, w</a:t>
            </a:r>
            <a:r>
              <a:rPr baseline="-25000" lang="pt-BR"/>
              <a:t>1</a:t>
            </a:r>
            <a:r>
              <a:rPr lang="pt-BR"/>
              <a:t>))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Na verdade, </a:t>
            </a:r>
            <a:r>
              <a:rPr lang="pt-BR" u="sng"/>
              <a:t>não queremos</a:t>
            </a:r>
            <a:r>
              <a:rPr lang="pt-BR"/>
              <a:t> </a:t>
            </a:r>
            <a:r>
              <a:rPr lang="pt-BR"/>
              <a:t>max L(w</a:t>
            </a:r>
            <a:r>
              <a:rPr baseline="-25000" lang="pt-BR"/>
              <a:t>0</a:t>
            </a:r>
            <a:r>
              <a:rPr lang="pt-BR"/>
              <a:t>, w</a:t>
            </a:r>
            <a:r>
              <a:rPr baseline="-25000" lang="pt-BR"/>
              <a:t>1</a:t>
            </a:r>
            <a:r>
              <a:rPr lang="pt-BR"/>
              <a:t>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Queremos   …    arg max L(w</a:t>
            </a:r>
            <a:r>
              <a:rPr baseline="-25000" lang="pt-BR"/>
              <a:t>0</a:t>
            </a:r>
            <a:r>
              <a:rPr lang="pt-BR"/>
              <a:t>, w</a:t>
            </a:r>
            <a:r>
              <a:rPr baseline="-25000" lang="pt-BR"/>
              <a:t>1</a:t>
            </a:r>
            <a:r>
              <a:rPr lang="pt-BR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 ….  arg max L(w</a:t>
            </a:r>
            <a:r>
              <a:rPr baseline="-25000" lang="pt-BR"/>
              <a:t>0</a:t>
            </a:r>
            <a:r>
              <a:rPr lang="pt-BR"/>
              <a:t>, w</a:t>
            </a:r>
            <a:r>
              <a:rPr baseline="-25000" lang="pt-BR"/>
              <a:t>1</a:t>
            </a:r>
            <a:r>
              <a:rPr lang="pt-BR"/>
              <a:t>) = arg max log(L(w</a:t>
            </a:r>
            <a:r>
              <a:rPr baseline="-25000" lang="pt-BR"/>
              <a:t>0</a:t>
            </a:r>
            <a:r>
              <a:rPr lang="pt-BR"/>
              <a:t>, w</a:t>
            </a:r>
            <a:r>
              <a:rPr baseline="-25000" lang="pt-BR"/>
              <a:t>1</a:t>
            </a:r>
            <a:r>
              <a:rPr lang="pt-BR"/>
              <a:t>))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Por quê?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Porque log é função monótona: se x &lt; y então log(x) &lt; log(y)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Assim, se f(x) &lt; f(x*) para todo x != x* então log(f(x)) &lt; log(f(x*))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pt-BR"/>
              <a:t>Se x* maximiza f(x) então x* também maximiza log(f(x))</a:t>
            </a:r>
            <a:endParaRPr/>
          </a:p>
        </p:txBody>
      </p:sp>
      <p:sp>
        <p:nvSpPr>
          <p:cNvPr id="312" name="Google Shape;312;p48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Primeiro passo: tomar log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9"/>
          <p:cNvSpPr txBox="1"/>
          <p:nvPr>
            <p:ph idx="1" type="body"/>
          </p:nvPr>
        </p:nvSpPr>
        <p:spPr>
          <a:xfrm>
            <a:off x="-6600" y="544725"/>
            <a:ext cx="9144000" cy="4150800"/>
          </a:xfrm>
          <a:prstGeom prst="rect">
            <a:avLst/>
          </a:prstGeom>
        </p:spPr>
        <p:txBody>
          <a:bodyPr anchorCtr="0" anchor="t" bIns="274300" lIns="274300" spcFirstLastPara="1" rIns="0" wrap="square" tIns="2743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Em conclusão,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Uma vantagem adicional: estabilidade numérica.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probabilidades estão 0 e 1.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Multiplicar muitas probabilidades → underflow (&lt; precisão da máquina)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Tomar logs diminui substancialmente este problema.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Em suma, vamos calcular o MLE buscando o máximo do LOG da função de verossimilhança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Como fazer isto numericamente?</a:t>
            </a:r>
            <a:endParaRPr/>
          </a:p>
        </p:txBody>
      </p:sp>
      <p:sp>
        <p:nvSpPr>
          <p:cNvPr id="318" name="Google Shape;318;p49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Em suma, tome logs</a:t>
            </a:r>
            <a:endParaRPr/>
          </a:p>
        </p:txBody>
      </p:sp>
      <p:pic>
        <p:nvPicPr>
          <p:cNvPr descr="(\hat{w}_0, \hat{w}_1) = \underset{(w_0, w_1)}{\operatorname{arg\,max}}\, L(w_0, w_1) = \underset{(w_0, w_1)}{\operatorname{arg\,max}}\, \log \left( L(w_0, w_1) \right) &#10;&#10;" id="319" name="Google Shape;319;p49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475" y="678700"/>
            <a:ext cx="5609800" cy="44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0"/>
          <p:cNvSpPr txBox="1"/>
          <p:nvPr>
            <p:ph idx="1" type="body"/>
          </p:nvPr>
        </p:nvSpPr>
        <p:spPr>
          <a:xfrm>
            <a:off x="-6600" y="544725"/>
            <a:ext cx="9144000" cy="4150800"/>
          </a:xfrm>
          <a:prstGeom prst="rect">
            <a:avLst/>
          </a:prstGeom>
        </p:spPr>
        <p:txBody>
          <a:bodyPr anchorCtr="0" anchor="t" bIns="274300" lIns="274300" spcFirstLastPara="1" rIns="0" wrap="square" tIns="2743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Achar o máximo de g(x) → pontos onde g</a:t>
            </a:r>
            <a:r>
              <a:rPr lang="pt-BR"/>
              <a:t>'(x) = 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Chame g'(x) = f(x)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Queremos achar as raízes da equação f(x) = 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Explicação intuitiva: como Newton deve ter pensado??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Animação: </a:t>
            </a:r>
            <a:r>
              <a:rPr lang="pt-BR" sz="11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https://en.wikipedia.org/wiki/Newton%27s_method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Valor inicial: x</a:t>
            </a:r>
            <a:r>
              <a:rPr baseline="-25000" lang="pt-BR"/>
              <a:t>0</a:t>
            </a:r>
            <a:endParaRPr baseline="-25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Iterar até convergir: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Regras de parada:                                   ou 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50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Achar o máximo de g(x) = achar raiz de f(x)</a:t>
            </a:r>
            <a:endParaRPr/>
          </a:p>
        </p:txBody>
      </p:sp>
      <p:pic>
        <p:nvPicPr>
          <p:cNvPr descr="x_{n+1} = x_n - \frac{f(x_n)}{f^{\prime}(x_n)}&#10;&#10;" id="326" name="Google Shape;326;p50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3700" y="3468200"/>
            <a:ext cx="2552764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|x_{n+1} - x_n| &lt; \varepsilon &#10;&#10;&#10;" id="327" name="Google Shape;327;p50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2575" y="4103200"/>
            <a:ext cx="1585650" cy="28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frac{|x_{n+1} - x_n|}{|x_n|} &lt; \varepsilon &#10;&#10;&#10;" id="328" name="Google Shape;328;p50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5975" y="4103200"/>
            <a:ext cx="1751724" cy="6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1"/>
          <p:cNvSpPr txBox="1"/>
          <p:nvPr>
            <p:ph idx="1" type="body"/>
          </p:nvPr>
        </p:nvSpPr>
        <p:spPr>
          <a:xfrm>
            <a:off x="79350" y="496350"/>
            <a:ext cx="8985300" cy="4318200"/>
          </a:xfrm>
          <a:prstGeom prst="rect">
            <a:avLst/>
          </a:prstGeom>
        </p:spPr>
        <p:txBody>
          <a:bodyPr anchorCtr="0" anchor="t" bIns="274300" lIns="274300" spcFirstLastPara="1" rIns="0" wrap="square" tIns="2743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Como </a:t>
            </a:r>
            <a:r>
              <a:rPr lang="pt-BR"/>
              <a:t>g'(x) = f(x) ...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 regra de iteração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significa </a:t>
            </a:r>
            <a:br>
              <a:rPr lang="pt-BR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Vamos ver intuitivamente, o papel de cada termo na fórmula acima: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estando em x</a:t>
            </a:r>
            <a:r>
              <a:rPr baseline="-25000" lang="pt-BR"/>
              <a:t>n</a:t>
            </a:r>
            <a:r>
              <a:rPr lang="pt-BR"/>
              <a:t>, para que lado andar? para a direita ou para a esquerda?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Decidindo para que lado andar, quanto devemos andar? 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pt-BR"/>
              <a:t>resposta depende de g' 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pt-BR"/>
              <a:t>e depende também de g''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                 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51"/>
          <p:cNvSpPr txBox="1"/>
          <p:nvPr>
            <p:ph type="title"/>
          </p:nvPr>
        </p:nvSpPr>
        <p:spPr>
          <a:xfrm>
            <a:off x="45100" y="-1005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Achar o máximo de g(x) = achar raiz de f(x)</a:t>
            </a:r>
            <a:endParaRPr/>
          </a:p>
        </p:txBody>
      </p:sp>
      <p:pic>
        <p:nvPicPr>
          <p:cNvPr descr="x_{n+1} = x_n - \frac{f(x_n)}{f^{\prime}(x_n)}&#10;&#10;" id="335" name="Google Shape;335;p5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7224" y="1075350"/>
            <a:ext cx="2217900" cy="551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_{n+1} = x_n - \frac{g^{\prime}(x_n)}{g^{\prime\prime}(x_n)}&#10;&#10;&#10;&#10;" id="336" name="Google Shape;336;p51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6175" y="1777350"/>
            <a:ext cx="2645834" cy="6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2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Explicação intuitiva do método de Newton</a:t>
            </a:r>
            <a:endParaRPr/>
          </a:p>
        </p:txBody>
      </p:sp>
      <p:pic>
        <p:nvPicPr>
          <p:cNvPr id="342" name="Google Shape;34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600" y="568050"/>
            <a:ext cx="7809379" cy="412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3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Explicação intuitiva do método de Newton</a:t>
            </a:r>
            <a:endParaRPr/>
          </a:p>
        </p:txBody>
      </p:sp>
      <p:pic>
        <p:nvPicPr>
          <p:cNvPr id="348" name="Google Shape;34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950" y="568050"/>
            <a:ext cx="6709898" cy="411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173 crianças</a:t>
            </a:r>
            <a:endParaRPr/>
          </a:p>
        </p:txBody>
      </p:sp>
      <p:sp>
        <p:nvSpPr>
          <p:cNvPr id="144" name="Google Shape;144;p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45" name="Google Shape;1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351" y="632162"/>
            <a:ext cx="7263299" cy="387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4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Explicação intuitiva do método de Newton</a:t>
            </a:r>
            <a:endParaRPr/>
          </a:p>
        </p:txBody>
      </p:sp>
      <p:pic>
        <p:nvPicPr>
          <p:cNvPr id="354" name="Google Shape;35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700" y="568050"/>
            <a:ext cx="6189027" cy="414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5"/>
          <p:cNvSpPr txBox="1"/>
          <p:nvPr>
            <p:ph idx="1" type="body"/>
          </p:nvPr>
        </p:nvSpPr>
        <p:spPr>
          <a:xfrm>
            <a:off x="-6600" y="544725"/>
            <a:ext cx="4810500" cy="4150800"/>
          </a:xfrm>
          <a:prstGeom prst="rect">
            <a:avLst/>
          </a:prstGeom>
        </p:spPr>
        <p:txBody>
          <a:bodyPr anchorCtr="0" anchor="t" bIns="274300" lIns="274300" spcFirstLastPara="1" rIns="0" wrap="square" tIns="2743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Grosseiramente, quando converge, o faz rapidamente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Dobra o no. de casas decimais corretas a cada iteração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Mas … nem sempre converge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Existem algumas condições que garantem convergência mas elas em geral não são válida em DL</a:t>
            </a:r>
            <a:endParaRPr/>
          </a:p>
        </p:txBody>
      </p:sp>
      <p:sp>
        <p:nvSpPr>
          <p:cNvPr id="360" name="Google Shape;360;p55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Convergência de método de Newton</a:t>
            </a:r>
            <a:endParaRPr/>
          </a:p>
        </p:txBody>
      </p:sp>
      <p:pic>
        <p:nvPicPr>
          <p:cNvPr id="361" name="Google Shape;36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475" y="1500950"/>
            <a:ext cx="4159325" cy="22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6"/>
          <p:cNvSpPr txBox="1"/>
          <p:nvPr>
            <p:ph idx="1" type="body"/>
          </p:nvPr>
        </p:nvSpPr>
        <p:spPr>
          <a:xfrm>
            <a:off x="-6600" y="544725"/>
            <a:ext cx="9144000" cy="4150800"/>
          </a:xfrm>
          <a:prstGeom prst="rect">
            <a:avLst/>
          </a:prstGeom>
        </p:spPr>
        <p:txBody>
          <a:bodyPr anchorCtr="0" anchor="t" bIns="274300" lIns="274300" spcFirstLastPara="1" rIns="0" wrap="square" tIns="2743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Queremos achar o máximo de uma função com mais de uma variável.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Temos uma função</a:t>
            </a:r>
            <a:endParaRPr/>
          </a:p>
        </p:txBody>
      </p:sp>
      <p:sp>
        <p:nvSpPr>
          <p:cNvPr id="367" name="Google Shape;367;p56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Generalizando para n features</a:t>
            </a:r>
            <a:endParaRPr/>
          </a:p>
        </p:txBody>
      </p:sp>
      <p:pic>
        <p:nvPicPr>
          <p:cNvPr descr="\mathbf{x} =  \left[ \begin{array}{c} x_1 \\ x_2 \\  \vdots \\ x_n \end{array}\right] \in \mathbb{R}^n  \&gt;\&gt; \mbox{ um vetor-coluna } n \times 1 &#10;" id="368" name="Google Shape;368;p5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659" y="1216950"/>
            <a:ext cx="3857100" cy="135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gin{eqnarray}&#10;g:\mathbb{R}^n &amp; \mapsto &amp; \mathbb{R} \\&#10;               \mathbf{x} &amp; \rightarrow&amp; g(\mathbf{x}) &#10;\end{eqnarray}&#10;" id="369" name="Google Shape;369;p56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2325" y="3220650"/>
            <a:ext cx="1587500" cy="6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idx="1" type="body"/>
          </p:nvPr>
        </p:nvSpPr>
        <p:spPr>
          <a:xfrm>
            <a:off x="-6600" y="544725"/>
            <a:ext cx="9144000" cy="4150800"/>
          </a:xfrm>
          <a:prstGeom prst="rect">
            <a:avLst/>
          </a:prstGeom>
        </p:spPr>
        <p:txBody>
          <a:bodyPr anchorCtr="0" anchor="t" bIns="274300" lIns="274300" spcFirstLastPara="1" rIns="0" wrap="square" tIns="27430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57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Exemplos</a:t>
            </a:r>
            <a:endParaRPr/>
          </a:p>
        </p:txBody>
      </p:sp>
      <p:pic>
        <p:nvPicPr>
          <p:cNvPr descr="g(w_0, w_1,w_2) = (w_0 ^2 + w_1^2 + w_2^2 - 2w_1 w_2) e^{-3w_0^2 + w_1^2 - 2w_2^2 + 0.4 w_0 w_1 w_2 } &#10;" id="376" name="Google Shape;376;p57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925" y="829525"/>
            <a:ext cx="8447524" cy="551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(w_0, w_1,w_2) = \log(w_0 ^2 + w_1^2 + w_2^2 - 2w_1 w_2)  -3w_0^2 + w_1^2 - 2w_2^2 + 0.4 w_0 w_1 w_2&#10;" id="377" name="Google Shape;377;p57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925" y="1720750"/>
            <a:ext cx="8106876" cy="473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(w_0,w_1, \ldots, w_n) =   \frac{1}{1 + e^{-(w_0 + 3.27 w_1 + \ldots -5.91 x_n)}}&#10;&#10;" id="378" name="Google Shape;378;p57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7925" y="2533925"/>
            <a:ext cx="635000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(w_0,w_1, \ldots, w_n) =   \log\left( \frac{1}{1 + e^{-(w_0 + 3.27 w_1 + \ldots -5.91 x_n)}} \right) + \log\left( \frac{1}{1 + e^{-(w_0 -1.29 w_1 + \ldots +0.22 x_n)}} \right) + \log\left( 1 - \frac{1}{1 + e^{-(w_0 -2.01 w_1 + \ldots + 0.73 x_n)}}  \right)&#10;&#10;&#10;&#10;&#10;" id="379" name="Google Shape;379;p57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6450" y="3440825"/>
            <a:ext cx="8826600" cy="6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8"/>
          <p:cNvSpPr txBox="1"/>
          <p:nvPr>
            <p:ph idx="1" type="body"/>
          </p:nvPr>
        </p:nvSpPr>
        <p:spPr>
          <a:xfrm>
            <a:off x="-6600" y="544725"/>
            <a:ext cx="9144000" cy="4150800"/>
          </a:xfrm>
          <a:prstGeom prst="rect">
            <a:avLst/>
          </a:prstGeom>
        </p:spPr>
        <p:txBody>
          <a:bodyPr anchorCtr="0" anchor="t" bIns="274300" lIns="274300" spcFirstLastPara="1" rIns="0" wrap="square" tIns="27430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Equação de iteração de Newton uni-dimensional: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 Caso multivariado: a mesma coisa, apenas matricial</a:t>
            </a:r>
            <a:endParaRPr/>
          </a:p>
        </p:txBody>
      </p:sp>
      <p:sp>
        <p:nvSpPr>
          <p:cNvPr id="385" name="Google Shape;385;p58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achar o ponto de máximo  da verossimilhança L(w)?</a:t>
            </a:r>
            <a:endParaRPr/>
          </a:p>
        </p:txBody>
      </p:sp>
      <p:pic>
        <p:nvPicPr>
          <p:cNvPr descr="\hat{\mathbf{w}} = \left[ \begin{array}{c} \hat{w}_0 \\ \hat{w}_1 \\  \vdots \\ \hat{w}_n \end{array}\right]  = \underset{\mathbf{w}}{\operatorname{arg\,max}}\, L(\mathbf{w}) &#10;&#10;&#10;&#10;&#10;&#10;&#10;" id="386" name="Google Shape;386;p58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0100" y="786800"/>
            <a:ext cx="3831250" cy="1444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^{k+1} = w^k - \frac{L^{\prime}(w^k)}{L^{\prime\prime}(w^k)} = w^k - \left[ L^{\prime\prime}(w^k) \right]^{-1} ~ L^{\prime}(w^k) &#10;" id="387" name="Google Shape;387;p58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2525" y="2848925"/>
            <a:ext cx="6647150" cy="68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9"/>
          <p:cNvSpPr txBox="1"/>
          <p:nvPr>
            <p:ph idx="1" type="body"/>
          </p:nvPr>
        </p:nvSpPr>
        <p:spPr>
          <a:xfrm>
            <a:off x="-72275" y="438325"/>
            <a:ext cx="9089100" cy="4325100"/>
          </a:xfrm>
          <a:prstGeom prst="rect">
            <a:avLst/>
          </a:prstGeom>
        </p:spPr>
        <p:txBody>
          <a:bodyPr anchorCtr="0" anchor="t" bIns="274300" lIns="274300" spcFirstLastPara="1" rIns="0" wrap="square" tIns="2743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Equação de iteração de Newton uni-dimensional: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 Caso multivariado: a mesma coisa, apenas matricial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Para atualizar w</a:t>
            </a:r>
            <a:r>
              <a:rPr baseline="-25000" lang="pt-BR"/>
              <a:t>j</a:t>
            </a:r>
            <a:r>
              <a:rPr lang="pt-BR"/>
              <a:t> usamos </a:t>
            </a:r>
            <a:r>
              <a:rPr b="1" i="1" lang="pt-BR" u="sng"/>
              <a:t>TODAS</a:t>
            </a:r>
            <a:r>
              <a:rPr lang="pt-BR"/>
              <a:t> as derivadas parciais (com respeito a todos os w</a:t>
            </a:r>
            <a:r>
              <a:rPr baseline="-25000" lang="pt-BR"/>
              <a:t>p</a:t>
            </a:r>
            <a:r>
              <a:rPr lang="pt-BR"/>
              <a:t>, a menos que H seja matriz diagonal), em contraste com métodos de gradiente  </a:t>
            </a:r>
            <a:endParaRPr/>
          </a:p>
        </p:txBody>
      </p:sp>
      <p:sp>
        <p:nvSpPr>
          <p:cNvPr id="393" name="Google Shape;393;p59"/>
          <p:cNvSpPr txBox="1"/>
          <p:nvPr>
            <p:ph type="title"/>
          </p:nvPr>
        </p:nvSpPr>
        <p:spPr>
          <a:xfrm>
            <a:off x="86425" y="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achar o ponto de máximo  da verossimilhança L(w)?</a:t>
            </a:r>
            <a:endParaRPr/>
          </a:p>
        </p:txBody>
      </p:sp>
      <p:pic>
        <p:nvPicPr>
          <p:cNvPr descr="\mathbf{w}^{k+1} = \left[ \begin{array}{c} w_0^{k+1}\\ w_1^{k+1} \\  \vdots \\ w_n^{k+1} \end{array}\right]  = &#10;\left[ \begin{array}{c} w_0^{k}\\ w_1^{k} \\  \vdots \\ w_n^{k} \end{array}\right] - \left[ \underbrace{H(\mathbf{w}^{k})}_{\text{matriz derivadas parciais de 2a ordem}} \right]^{-1} ~ \underbrace{ \nabla L(\mathbf{w}^{k}) } _{\text{vetor de derivadas parciais}}&#10;" id="394" name="Google Shape;394;p59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813" y="2347850"/>
            <a:ext cx="8360376" cy="1630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^{k+1} = w^k - \frac{L^{\prime}(w^k)}{L^{\prime\prime}(w^k)} = w^k - \left[ L^{\prime\prime}(w^k) \right]^{-1} ~ L^{\prime}(w^k) &#10;" id="395" name="Google Shape;395;p59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650" y="1132275"/>
            <a:ext cx="6120482" cy="6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0"/>
          <p:cNvSpPr txBox="1"/>
          <p:nvPr>
            <p:ph idx="1" type="body"/>
          </p:nvPr>
        </p:nvSpPr>
        <p:spPr>
          <a:xfrm>
            <a:off x="-6600" y="544725"/>
            <a:ext cx="9144000" cy="4150800"/>
          </a:xfrm>
          <a:prstGeom prst="rect">
            <a:avLst/>
          </a:prstGeom>
        </p:spPr>
        <p:txBody>
          <a:bodyPr anchorCtr="0" anchor="t" bIns="274300" lIns="274300" spcFirstLastPara="1" rIns="0" wrap="square" tIns="2743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</a:t>
            </a:r>
            <a:r>
              <a:rPr lang="pt-BR"/>
              <a:t>ados: pares de vetores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x</a:t>
            </a:r>
            <a:r>
              <a:rPr baseline="-25000" lang="pt-BR"/>
              <a:t>i</a:t>
            </a:r>
            <a:r>
              <a:rPr lang="pt-BR"/>
              <a:t> = idade da criança 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y</a:t>
            </a:r>
            <a:r>
              <a:rPr baseline="-25000" lang="pt-BR"/>
              <a:t>i</a:t>
            </a:r>
            <a:r>
              <a:rPr lang="pt-BR"/>
              <a:t> = 0 ou 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Cada criança joga uma moeda para determinar seu sucesso ou fracasso (Y_i)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 probabilidade de sucesso da criança i depende de sua idade x_i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Resultados das crianças são independentes: produto das probabilidades individuais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Qual a probabilidade de vermos os dados que temos?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60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Relembre o modelo de regressão logística </a:t>
            </a:r>
            <a:endParaRPr/>
          </a:p>
        </p:txBody>
      </p:sp>
      <p:pic>
        <p:nvPicPr>
          <p:cNvPr descr="(x_i, y_i)" id="402" name="Google Shape;402;p60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5627" y="702975"/>
            <a:ext cx="1092226" cy="44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(Y_i = 1 | x_i) = p(x_i) = \frac{1}{1+\exp\left( - (w_0 + w_1 x_i) \right)}&#10;" id="403" name="Google Shape;403;p60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1550" y="2826525"/>
            <a:ext cx="5658476" cy="44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1"/>
          <p:cNvSpPr txBox="1"/>
          <p:nvPr>
            <p:ph idx="1" type="body"/>
          </p:nvPr>
        </p:nvSpPr>
        <p:spPr>
          <a:xfrm>
            <a:off x="-6600" y="544725"/>
            <a:ext cx="9144000" cy="4150800"/>
          </a:xfrm>
          <a:prstGeom prst="rect">
            <a:avLst/>
          </a:prstGeom>
        </p:spPr>
        <p:txBody>
          <a:bodyPr anchorCtr="0" anchor="t" bIns="274300" lIns="274300" spcFirstLastPara="1" rIns="0" wrap="square" tIns="2743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Com m crianças: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onde cada         (minúsculo) é igual a 0 ou 1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Temos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 e</a:t>
            </a:r>
            <a:endParaRPr/>
          </a:p>
        </p:txBody>
      </p:sp>
      <p:sp>
        <p:nvSpPr>
          <p:cNvPr id="409" name="Google Shape;409;p61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função de log-verossimilhança</a:t>
            </a:r>
            <a:endParaRPr/>
          </a:p>
        </p:txBody>
      </p:sp>
      <p:pic>
        <p:nvPicPr>
          <p:cNvPr descr="\begin{eqnarray}&#10;L(\mathbf{w}) &amp;=&amp; L(w_0, w_1) \\&#10;   &amp;=&amp; \mathbb{P}(Y_1=0, Y_2=1, \ldots , Y_m=1) \\&#10;  &amp;=&amp; \mathbb{P}(Y_1=0) ~\mathbb{P}(Y_2=1) ~ \ldots ~ \mathbb{P}(Y_m=1) \\&#10;  &amp; = &amp; \prod_{i=1}^m \mathbb{P}(Y_i=y_i)&#10;\end{eqnarray}&#10;" id="410" name="Google Shape;410;p6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825" y="1201275"/>
            <a:ext cx="4288374" cy="1581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_i" id="411" name="Google Shape;411;p61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0299" y="2895325"/>
            <a:ext cx="302550" cy="305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bb{P}(Y_i = y_i) = \begin{cases} \sigma(x_i) &amp; \mbox{ se $y_i=1$} \\&#10; 1- \sigma(x_i) &amp; \mbox{ se $y_i=0$} \\&#10;\end{cases}" id="412" name="Google Shape;412;p61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2000" y="3313600"/>
            <a:ext cx="3819548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x_i) = \frac{1}{1+e^{-(w_0 + w_1 x_i)}}" id="413" name="Google Shape;413;p61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6375" y="4122600"/>
            <a:ext cx="2322274" cy="41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2"/>
          <p:cNvSpPr txBox="1"/>
          <p:nvPr>
            <p:ph idx="1" type="body"/>
          </p:nvPr>
        </p:nvSpPr>
        <p:spPr>
          <a:xfrm>
            <a:off x="0" y="568050"/>
            <a:ext cx="9144000" cy="4150800"/>
          </a:xfrm>
          <a:prstGeom prst="rect">
            <a:avLst/>
          </a:prstGeom>
        </p:spPr>
        <p:txBody>
          <a:bodyPr anchorCtr="0" anchor="t" bIns="274300" lIns="274300" spcFirstLastPara="1" rIns="0" wrap="square" tIns="2743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Vimos que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Podemos escrever esta expressão usando uma única linha: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Você vai verificar isto na aula de exercícios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Qual a vantagem? Tome log: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</p:txBody>
      </p:sp>
      <p:sp>
        <p:nvSpPr>
          <p:cNvPr id="419" name="Google Shape;419;p62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 truque importante</a:t>
            </a:r>
            <a:endParaRPr/>
          </a:p>
        </p:txBody>
      </p:sp>
      <p:pic>
        <p:nvPicPr>
          <p:cNvPr descr="\mathbb{P}(Y_i = y_i) = \begin{cases} \sigma(x_i) &amp; \mbox{ se $y_i=1$} \\&#10; 1- \sigma(x_i) &amp; \mbox{ se $y_i=0$} \\&#10;\end{cases}" id="420" name="Google Shape;420;p6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325" y="778950"/>
            <a:ext cx="3819548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bb{P}(Y_i = y_i) = \sigma(x_i)^{y_i} (1- \sigma(x_i))^{1-y_i}&#10; &#10; &#10;" id="421" name="Google Shape;421;p6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8264" y="2148925"/>
            <a:ext cx="6587472" cy="551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log(\mathbb{P}(Y_i = y_i)) = y_i ~ \log( \sigma(x_i)) + (1-y_i) ~ \log(1- \sigma(x_i))&#10; &#10; &#10;" id="422" name="Google Shape;422;p62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638" y="3654350"/>
            <a:ext cx="7912224" cy="42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3"/>
          <p:cNvSpPr txBox="1"/>
          <p:nvPr>
            <p:ph idx="1" type="body"/>
          </p:nvPr>
        </p:nvSpPr>
        <p:spPr>
          <a:xfrm>
            <a:off x="-6600" y="544725"/>
            <a:ext cx="9144000" cy="4150800"/>
          </a:xfrm>
          <a:prstGeom prst="rect">
            <a:avLst/>
          </a:prstGeom>
        </p:spPr>
        <p:txBody>
          <a:bodyPr anchorCtr="0" anchor="t" bIns="274300" lIns="274300" spcFirstLastPara="1" rIns="0" wrap="square" tIns="2743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Voltando para a amostra com os m indivíduos, obter a LOG-verossimilhança: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sendo que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63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Log-verossimilhança</a:t>
            </a:r>
            <a:endParaRPr/>
          </a:p>
        </p:txBody>
      </p:sp>
      <p:pic>
        <p:nvPicPr>
          <p:cNvPr descr="\begin{eqnarray}&#10;\ell(\mathbf{w}) &amp;=&amp; \log( ~L(w_0 , w_1)~ ) \\&#10;&amp;=&amp; \log \left( \prod_{i=1}^m \mathbb{P}(Y_i = y_i)   \right) \\&#10;&amp;=&amp; \log \left( \prod_{i=1}^m \sigma(x_i)^{y_i} (1- \sigma(x_i))^{1-y_i}  \right)  \\&#10;&amp;=&amp; \sum_{i=1}^m  \log \left( \sigma(x_i)^{y_i} (1- \sigma(x_i))^{1-y_i}  \right)  \\&#10;&amp;=&amp; \sum_{i=1}^m  \left( y_i ~ \log( \sigma(x_i)) + (1-y_i) ~ \log(1- \sigma(x_i))  \right)  &#10;\end{eqnarray}&#10;" id="429" name="Google Shape;429;p6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975" y="1230200"/>
            <a:ext cx="5348926" cy="2763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x_i) = \frac{1}{1 + e^{-(w_0 + w_1x_i)}}&#10;&#10;" id="430" name="Google Shape;430;p63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5600" y="4064050"/>
            <a:ext cx="2586400" cy="48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Função logística</a:t>
            </a:r>
            <a:endParaRPr/>
          </a:p>
        </p:txBody>
      </p:sp>
      <p:sp>
        <p:nvSpPr>
          <p:cNvPr id="151" name="Google Shape;151;p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2" name="Google Shape;152;p28"/>
          <p:cNvSpPr txBox="1"/>
          <p:nvPr/>
        </p:nvSpPr>
        <p:spPr>
          <a:xfrm>
            <a:off x="248625" y="714325"/>
            <a:ext cx="4209000" cy="39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A probabilidade de uma criança com idade x realizar a tarefa é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Como escolher w</a:t>
            </a:r>
            <a:r>
              <a:rPr baseline="-25000" lang="pt-BR"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 e w</a:t>
            </a:r>
            <a:r>
              <a:rPr baseline="-25000" lang="pt-BR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 compatíveis com os dados?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Ideia: escolha w</a:t>
            </a:r>
            <a:r>
              <a:rPr baseline="-25000" lang="pt-BR"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 e w</a:t>
            </a:r>
            <a:r>
              <a:rPr baseline="-25000" lang="pt-BR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 de tal forma que os dados realmente observados possam ser gerados pelo modelo.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\sigma(x) = \frac{1}{1+e^{-(w_0 + w_1 x)}}&#10;" id="153" name="Google Shape;153;p28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370" y="1381600"/>
            <a:ext cx="2141550" cy="46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1450" y="639038"/>
            <a:ext cx="4576575" cy="413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4"/>
          <p:cNvSpPr txBox="1"/>
          <p:nvPr>
            <p:ph idx="1" type="body"/>
          </p:nvPr>
        </p:nvSpPr>
        <p:spPr>
          <a:xfrm>
            <a:off x="-6600" y="544725"/>
            <a:ext cx="9144000" cy="4150800"/>
          </a:xfrm>
          <a:prstGeom prst="rect">
            <a:avLst/>
          </a:prstGeom>
        </p:spPr>
        <p:txBody>
          <a:bodyPr anchorCtr="0" anchor="t" bIns="274300" lIns="274300" spcFirstLastPara="1" rIns="0" wrap="square" tIns="2743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Precisamos das derivadas parciais com relação a w</a:t>
            </a:r>
            <a:r>
              <a:rPr baseline="-25000" lang="pt-BR"/>
              <a:t>0</a:t>
            </a:r>
            <a:r>
              <a:rPr lang="pt-BR"/>
              <a:t> e w</a:t>
            </a:r>
            <a:r>
              <a:rPr baseline="-25000" lang="pt-BR"/>
              <a:t>1</a:t>
            </a:r>
            <a:endParaRPr baseline="-250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Com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temos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onde os                            são avaliados (calculados) com o valor corrente dos pesos e são médias aritméticas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64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Equação de Newton: gradiente</a:t>
            </a:r>
            <a:endParaRPr/>
          </a:p>
        </p:txBody>
      </p:sp>
      <p:pic>
        <p:nvPicPr>
          <p:cNvPr descr="\sigma(x_i) =\sigma_i = 1/(1+e ^{-(w_0 + w_1 x_{i})}) &#10;&#10;" id="437" name="Google Shape;437;p64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5000" y="1287250"/>
            <a:ext cx="5442100" cy="449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x_i) =\sigma_i &#10;&#10;&#10;" id="438" name="Google Shape;438;p64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9257" y="3777150"/>
            <a:ext cx="1400094" cy="372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ar{y} ~, \bar{\sigma}, ~ \overline{xy} ~ \mbox{ e } ~ \overline{\sigma x} &#10;&#10;&#10;" id="439" name="Google Shape;439;p64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9905" y="4198925"/>
            <a:ext cx="2204180" cy="449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nabla \ell(\mathbf{w}) = \left[ \begin{array}{c} \frac{\partial \log L}{\partial w_0} \\ \frac{\partial \log L}{\partial w_1}&#10;\end{array} \right] = \left[ \begin{array}{c} \sum\limits_{i=1}^{m} (y_{i}-\sigma_{i}) \\ \sum\limits_{i=1}^{m} (y_{i} - \sigma_{i}) x_{i})&#10;\end{array} \right] = m \left[ \begin{array}{c} \bar{y} - \bar{\sigma} \\ \overline{xy} - \overline{\sigma x} \end{array} \right] &#10;= m \left[ \begin{array}{c} \overline{y - \sigma} \\ \overline{(y-\sigma)x} \end{array} \right] &#10;&#10;&#10;&#10;&#10;&#10;&#10;&#10;&#10;" id="440" name="Google Shape;440;p64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1313" y="2197725"/>
            <a:ext cx="7660476" cy="124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5"/>
          <p:cNvSpPr txBox="1"/>
          <p:nvPr>
            <p:ph idx="1" type="body"/>
          </p:nvPr>
        </p:nvSpPr>
        <p:spPr>
          <a:xfrm>
            <a:off x="-6600" y="544725"/>
            <a:ext cx="9144000" cy="4150800"/>
          </a:xfrm>
          <a:prstGeom prst="rect">
            <a:avLst/>
          </a:prstGeom>
        </p:spPr>
        <p:txBody>
          <a:bodyPr anchorCtr="0" anchor="t" bIns="274300" lIns="274300" spcFirstLastPara="1" rIns="0" wrap="square" tIns="27430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65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Dedução passo a passo do gradiente</a:t>
            </a:r>
            <a:endParaRPr/>
          </a:p>
        </p:txBody>
      </p:sp>
      <p:pic>
        <p:nvPicPr>
          <p:cNvPr descr="\begin{eqnarray} \frac{\partial \log L}{\partial w_0} &amp;=&amp; \frac{ \partial }{\partial w_0} \left[ \sum_{i=1}^m y_i \log(\sigma(x_i)) + (1-y_i) \log(1-\sigma(x_i)) \right] \\ &amp;=&amp; \sum_{i=1}^m  \left[ y_i  \frac{ \partial \log(\sigma(x_i)) }{\partial w_0} + (1-y_i)   \frac{ \partial  \log(1-\sigma(x_i)) }{\partial w_0} \right] \\&#10;&amp;=&amp; \sum_{i=1}^m  \left[ y_i  \frac{1}{\sigma(x_i) } \frac{ \partial  \sigma(x_i)  }{\partial w_0}+ (1-y_i)   \frac{1}{1-\sigma(x_i) } \frac{ \partial  (-\sigma(x_i))  }{\partial w_0}  \right] \\ &amp;=&amp; \sum_{i=1}^m  \left[ \frac{y_i}{\sigma(x_i)} -   \frac{1-y_i}{1-\sigma(x_i)} \right] ~ \left[  \frac{ \partial \sigma(x_i) }{\partial w_0}  \right]  &#10;\end{eqnarray}&#10;&#10;" id="447" name="Google Shape;447;p6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300" y="758150"/>
            <a:ext cx="8565400" cy="380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6"/>
          <p:cNvSpPr txBox="1"/>
          <p:nvPr>
            <p:ph idx="1" type="body"/>
          </p:nvPr>
        </p:nvSpPr>
        <p:spPr>
          <a:xfrm>
            <a:off x="-6600" y="544725"/>
            <a:ext cx="9144000" cy="4150800"/>
          </a:xfrm>
          <a:prstGeom prst="rect">
            <a:avLst/>
          </a:prstGeom>
        </p:spPr>
        <p:txBody>
          <a:bodyPr anchorCtr="0" anchor="t" bIns="274300" lIns="274300" spcFirstLastPara="1" rIns="0" wrap="square" tIns="27430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66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Dedução passo a passo do gradiente</a:t>
            </a:r>
            <a:endParaRPr/>
          </a:p>
        </p:txBody>
      </p:sp>
      <p:pic>
        <p:nvPicPr>
          <p:cNvPr descr="\begin{eqnarray} \frac{\partial   \sigma(x_i) }{\partial w_0} &amp;=&amp; \frac{\partial   }{\partial w_0} \frac{1}{1 +  e^{-(w_0 + w_1 x_i)}}  \\ &#10;&amp;=&amp; \frac{\partial   }{\partial w_0} \left( 1 +  e^{-(w_0 + w_1 x_i)} \right)^{-1}  \\ &amp;=&amp; (-1) \left( 1 +  e^{-(w_0 + w_1 x_i)} \right)^{-2}  &#10; \frac{\partial e^{-(w_0 +w_1 x_i)}   }{\partial w_0} \\ &amp;=&amp; \frac{-1}{( 1 +  e^{-(w_0 + w_1 x_i)} )^2 } ~  e^{-(w_0 + w_1 x_i)} \frac{\partial ( -(w_0 + w_1 x_i))}{ \partial w_0} \\ &amp;=&amp;  \frac{-1}{( 1 +  e^{-(w_0 + w_1 x_i)} )^2 } ~  e^{-(w_0 + w_1 x_i)} ~ (-1) \\ &amp;=&amp;  \frac{1}{ 1 +  e^{-(w_0 + w_1 x_i)} } ~ &#10; \frac{ e^{-(w_0 + w_1 x_i)} }{ 1 +  e^{-(w_0 + w_1 x_i)} } \\ &amp;=&amp; \sigma(x_i) (1-\sigma(x_i)) &#10;\end{eqnarray}&#10;&#10;" id="454" name="Google Shape;454;p6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925" y="668950"/>
            <a:ext cx="7224974" cy="402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7"/>
          <p:cNvSpPr txBox="1"/>
          <p:nvPr>
            <p:ph idx="1" type="body"/>
          </p:nvPr>
        </p:nvSpPr>
        <p:spPr>
          <a:xfrm>
            <a:off x="-6600" y="544725"/>
            <a:ext cx="9144000" cy="4150800"/>
          </a:xfrm>
          <a:prstGeom prst="rect">
            <a:avLst/>
          </a:prstGeom>
        </p:spPr>
        <p:txBody>
          <a:bodyPr anchorCtr="0" anchor="t" bIns="274300" lIns="274300" spcFirstLastPara="1" rIns="0" wrap="square" tIns="27430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67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Dedução passo a passo do gradiente</a:t>
            </a:r>
            <a:endParaRPr/>
          </a:p>
        </p:txBody>
      </p:sp>
      <p:pic>
        <p:nvPicPr>
          <p:cNvPr descr="\begin{eqnarray} \frac{\partial \log L}{\partial w_0} &amp;=&amp; \sum_{i=1}^m  \left[ \frac{y_i}{\sigma(x_i)} -   \frac{1-y_i}{1-\sigma(x_i)} \right] ~ \left[ \sigma(x_i) (1 - \sigma(x_i))  \right]  \\ &amp;=&amp; \sum_{i=1}^m  \left[ y_i  (1- \sigma(x_i))  -  (1- y_i) \sigma(x_i) \right] \\ &#10;&amp;=&amp; \sum_{i=1}^m  \left[ y_i  -  y_i \sigma(x_i))  -  \sigma(x_i)  + y_i \sigma(x_i)  \right] \\ &amp;=&amp; \sum_{i=1}^m  \left[ y_i  -  \sigma(x_i)  \right] &#10;\end{eqnarray}&#10;&#10;&#10;" id="461" name="Google Shape;461;p67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25" y="685200"/>
            <a:ext cx="7762350" cy="39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8"/>
          <p:cNvSpPr txBox="1"/>
          <p:nvPr>
            <p:ph idx="1" type="body"/>
          </p:nvPr>
        </p:nvSpPr>
        <p:spPr>
          <a:xfrm>
            <a:off x="-6600" y="544725"/>
            <a:ext cx="9144000" cy="4150800"/>
          </a:xfrm>
          <a:prstGeom prst="rect">
            <a:avLst/>
          </a:prstGeom>
        </p:spPr>
        <p:txBody>
          <a:bodyPr anchorCtr="0" anchor="t" bIns="274300" lIns="274300" spcFirstLastPara="1" rIns="0" wrap="square" tIns="27430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68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Dedução passo a passo do gradiente</a:t>
            </a:r>
            <a:endParaRPr/>
          </a:p>
        </p:txBody>
      </p:sp>
      <p:pic>
        <p:nvPicPr>
          <p:cNvPr descr="\begin{eqnarray} \frac{\partial   \sigma(x_i) }{\partial w_1} &amp;=&amp; \frac{\partial   }{\partial w_0} \frac{1}{1 +  e^{-(w_0 + w_1 x_i)}}  \\ &#10; &amp;=&amp; \frac{-1}{ \left( 1 +  e^{-(w_0 + w_1 x_i)} \right)^{-2} } e^{-(w_0 +w_1 x_i)}    \frac{\partial (-(w_0 + w_1 x_i))  }{\partial w_1} \\ &#10; &amp;=&amp; - \sigma(x_i) (1-\sigma(x_i)) ~ (-x_i) \\ &amp;=&amp; \sigma(x_i) (1-\sigma(x_i)) ~ x_i &#10;\end{eqnarray}&#10;&#10;&#10;&#10;" id="468" name="Google Shape;468;p68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675" y="2006875"/>
            <a:ext cx="7604650" cy="2528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frac{\partial \log L}{\partial w_1} =  \sum_{i=1}^m  \left[ \frac{y_i}{\sigma(x_i)} -   \frac{1-y_i}{1-\sigma(x_i)} \right] ~&#10; \left[ \frac{\partial \sigma(x_i)}{\partial w_1}  \right] &#10;&#10;&#10;&#10;&#10;&#10;" id="469" name="Google Shape;469;p68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638" y="698700"/>
            <a:ext cx="8597826" cy="999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9"/>
          <p:cNvSpPr txBox="1"/>
          <p:nvPr>
            <p:ph idx="1" type="body"/>
          </p:nvPr>
        </p:nvSpPr>
        <p:spPr>
          <a:xfrm>
            <a:off x="-6600" y="544725"/>
            <a:ext cx="9144000" cy="4150800"/>
          </a:xfrm>
          <a:prstGeom prst="rect">
            <a:avLst/>
          </a:prstGeom>
        </p:spPr>
        <p:txBody>
          <a:bodyPr anchorCtr="0" anchor="t" bIns="274300" lIns="274300" spcFirstLastPara="1" rIns="0" wrap="square" tIns="27430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69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Dedução passo a passo do gradiente</a:t>
            </a:r>
            <a:endParaRPr/>
          </a:p>
        </p:txBody>
      </p:sp>
      <p:pic>
        <p:nvPicPr>
          <p:cNvPr descr="\begin{eqnarray} \frac{\partial \log L}{\partial w_1} &amp;=&amp;  \sum_{i=1}^m  \left[ \frac{y_i}{\sigma(x_i)} -   \frac{1-y_i}{1-\sigma(x_i)} \right] ~&#10; \left[ \frac{\partial \sigma(x_i)}{\partial w_1}  \right] \\&#10;&amp;=&amp;  \sum_{i=1}^m  \left[ \frac{y_i}{\sigma(x_i)} -   \frac{1-y_i}{1-\sigma(x_i)} \right] ~&#10; \left[  \sigma(x_i) (1-\sigma(x_i)) ~ x_i  \right]  \\ &amp;=&amp;  \sum_{i=1}^m  \left[ y_i - \sigma(x_i)  \right] ~ (x_i) &#10;\end{eqnarray}&#10;&#10;&#10;&#10;&#10;&#10;&#10;" id="476" name="Google Shape;476;p69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50" y="1067325"/>
            <a:ext cx="8687000" cy="3105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0"/>
          <p:cNvSpPr txBox="1"/>
          <p:nvPr>
            <p:ph idx="1" type="body"/>
          </p:nvPr>
        </p:nvSpPr>
        <p:spPr>
          <a:xfrm>
            <a:off x="-6600" y="544725"/>
            <a:ext cx="9144000" cy="4150800"/>
          </a:xfrm>
          <a:prstGeom prst="rect">
            <a:avLst/>
          </a:prstGeom>
        </p:spPr>
        <p:txBody>
          <a:bodyPr anchorCtr="0" anchor="t" bIns="274300" lIns="274300" spcFirstLastPara="1" rIns="0" wrap="square" tIns="27430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70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Vetorizando o gradiente</a:t>
            </a:r>
            <a:endParaRPr/>
          </a:p>
        </p:txBody>
      </p:sp>
      <p:pic>
        <p:nvPicPr>
          <p:cNvPr descr="\begin{eqnarray} \frac{\partial \ell }{\partial \mathbf{w} } &amp;=&amp;  \underbrace{ \frac{\partial \log L }{\partial \mathbf{w} } }_{ 2 \times 1 } \\&#10;   &amp;=&amp;  \left[  \begin{array}{c} \partial \ell/\partial w_0 \\ \partial \ell/\partial w_1  \end{array}  \right]  =  &#10;  \left[  \begin{array}{c} \sum_i (y_i - \sigma(x_i)) ~ 1  \\   \sum_i (y_i - \sigma(x_i)) ~ x_i  \end{array}   \right] \\&#10;&amp;=&amp;  \left[  \begin{array}{cccc} 1 &amp; 1 &amp;  \ldots &amp; 1  \\  x_1 &amp; x_2 &amp; \ldots &amp; x_m  \end{array}  \right] ~&#10; \left[ \begin{array}{c} y_1 - \sigma(x_1)  \\  y_2 - \sigma(x_2) \\ \vdots \\ y_m - \sigma(x_m)   \end{array}   \right]  &#10;\end{eqnarray} &#10;&#10;&#10;&#10;" id="483" name="Google Shape;483;p70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750" y="639225"/>
            <a:ext cx="7507450" cy="405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1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Equação de Newton: Hessiano</a:t>
            </a:r>
            <a:endParaRPr/>
          </a:p>
        </p:txBody>
      </p:sp>
      <p:pic>
        <p:nvPicPr>
          <p:cNvPr descr="\begin{eqnarray} \frac{\partial^2  \ell }{\partial w_0^2 } &amp;=&amp; \frac{ \partial }{\partial w_0}   \frac{ \partial \ell}{\partial w_0} \\&#10;     &amp;=&amp; \frac{ \partial }{\partial w_0} \left(   \sum_i [y_i  - \sigma(x_i) ]    \right)  \\&#10;     &amp;=&amp;  \sum_i   \frac{ \partial }{\partial w_0}  [y_i  - \sigma(x_i) ]  =  - \sum_i   \frac{ \partial \sigma(x_i) }{\partial w_0}    \\ &#10;     &amp;=&amp; -  \sum_i \sigma(x_i) (1-\sigma(x_i)) = - n ~ \frac{1}{n}  \sum_i \sigma(x_i) (1-\sigma(x_i))  \\&#10;     &amp;=&amp; - n \overline{\sigma (1-\sigma)} &#10;\end{eqnarray}&#10;&#10; &#10;&#10;&#10;&#10;" id="489" name="Google Shape;489;p7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575" y="568051"/>
            <a:ext cx="7827700" cy="408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2"/>
          <p:cNvSpPr txBox="1"/>
          <p:nvPr>
            <p:ph idx="1" type="body"/>
          </p:nvPr>
        </p:nvSpPr>
        <p:spPr>
          <a:xfrm>
            <a:off x="-6600" y="544725"/>
            <a:ext cx="9144000" cy="4150800"/>
          </a:xfrm>
          <a:prstGeom prst="rect">
            <a:avLst/>
          </a:prstGeom>
        </p:spPr>
        <p:txBody>
          <a:bodyPr anchorCtr="0" anchor="t" bIns="274300" lIns="274300" spcFirstLastPara="1" rIns="0" wrap="square" tIns="2743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De modo similar, obtemos os demais elementos da matriz Hessiana.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onde os elementos acima são médias aritméticas sobre os exemplos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72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Dedução passo a passo do Hessiano</a:t>
            </a:r>
            <a:endParaRPr/>
          </a:p>
        </p:txBody>
      </p:sp>
      <p:pic>
        <p:nvPicPr>
          <p:cNvPr descr="H = - n \left[ \begin{array}{cc}  \overline{\sigma (1-\sigma)} &amp;  \overline{\sigma (1-\sigma) x } \\&#10;    \overline{\sigma (1-\sigma) x } &amp;   \overline{\sigma (1-\sigma) x^2 } \end{array}  \right]&#10;&#10;&#10;&#10;" id="496" name="Google Shape;496;p7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688" y="1531150"/>
            <a:ext cx="8103424" cy="1721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3"/>
          <p:cNvSpPr txBox="1"/>
          <p:nvPr>
            <p:ph idx="1" type="body"/>
          </p:nvPr>
        </p:nvSpPr>
        <p:spPr>
          <a:xfrm>
            <a:off x="-6600" y="544725"/>
            <a:ext cx="9144000" cy="4256400"/>
          </a:xfrm>
          <a:prstGeom prst="rect">
            <a:avLst/>
          </a:prstGeom>
        </p:spPr>
        <p:txBody>
          <a:bodyPr anchorCtr="0" anchor="t" bIns="274300" lIns="274300" spcFirstLastPara="1" rIns="0" wrap="square" tIns="2743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De volta ao procedimento de maximização: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Para atualizar w</a:t>
            </a:r>
            <a:r>
              <a:rPr baseline="-25000" lang="pt-BR"/>
              <a:t>1</a:t>
            </a:r>
            <a:r>
              <a:rPr lang="pt-BR"/>
              <a:t>, usamos a derivada parcial com  respeito a w</a:t>
            </a:r>
            <a:r>
              <a:rPr baseline="-25000" lang="pt-BR"/>
              <a:t>1</a:t>
            </a:r>
            <a:r>
              <a:rPr lang="pt-BR"/>
              <a:t> E TAMBÉM w</a:t>
            </a:r>
            <a:r>
              <a:rPr baseline="-25000" lang="pt-BR"/>
              <a:t>0</a:t>
            </a:r>
            <a:r>
              <a:rPr lang="pt-BR"/>
              <a:t> (a menos que H seja matriz diagonal, e geralmente ela não é diagonal).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73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Equação de iteração de Newton </a:t>
            </a:r>
            <a:endParaRPr/>
          </a:p>
        </p:txBody>
      </p:sp>
      <p:pic>
        <p:nvPicPr>
          <p:cNvPr descr="\mathbf{w}^{k+1} = \left[ \begin{array}{c} w_0^{k+1}\\ w_1^{k+1}  \end{array}\right]  = &#10;\left[ \begin{array}{c} w_0^{k}\\ w_1^{k} \end{array}\right] - \left[ \underbrace{H(\mathbf{w}^{k})}_{\text{matriz derivadas parciais de 2a ordem}} \right]^{-1} ~ \underbrace{ \nabla L(\mathbf{w}^{k}) } _{\text{vetor de derivadas parciais}}&#10;&#10;&#10;" id="503" name="Google Shape;503;p7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350" y="1207150"/>
            <a:ext cx="8396694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bf{w}^{k+1} = \left[ \begin{array}{c} w_0^{k+1}\\ w_1^{k+1} \end{array}\right]  = &#10;\left[ \begin{array}{c} w_0^{k}\\ w_1^{k} \end{array}\right] + \frac{1}{n} \left[ \begin{array}{cc}  \overline{\sigma (1-\sigma)} &amp;  \overline{\sigma (1-\sigma) x } \\&#10;    \overline{\sigma (1-\sigma) x } &amp;   \overline{\sigma (1-\sigma) x^2 } \end{array}  \right]^{-1} ~  \left[  \begin{array}{cccc} 1 &amp; 1 &amp;  \ldots &amp; 1  \\  x_1 &amp; x_2 &amp; \ldots &amp; x_m  \end{array}  \right] ~&#10; \left[ \begin{array}{c} y_1 - \sigma(x_1)  \\  y_2 - \sigma(x_2) \\ \vdots \\ y_m - \sigma(x_m)   \end{array}   \right]  &#10;&#10;&#10;" id="504" name="Google Shape;504;p73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50" y="2571750"/>
            <a:ext cx="8834800" cy="136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Diferentes parâmetros, diferentes curvas. </a:t>
            </a:r>
            <a:endParaRPr/>
          </a:p>
        </p:txBody>
      </p:sp>
      <p:sp>
        <p:nvSpPr>
          <p:cNvPr id="160" name="Google Shape;160;p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50" y="346050"/>
            <a:ext cx="4473751" cy="379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7800" y="346038"/>
            <a:ext cx="4786201" cy="379302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9"/>
          <p:cNvSpPr txBox="1"/>
          <p:nvPr/>
        </p:nvSpPr>
        <p:spPr>
          <a:xfrm>
            <a:off x="389375" y="4206250"/>
            <a:ext cx="80907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Ideia: Algumas das curvas são "compatíveis" com os dados.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Algumas curvas são </a:t>
            </a:r>
            <a:r>
              <a:rPr lang="pt-BR" u="sng">
                <a:latin typeface="Roboto"/>
                <a:ea typeface="Roboto"/>
                <a:cs typeface="Roboto"/>
                <a:sym typeface="Roboto"/>
              </a:rPr>
              <a:t>verossímeis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 como modelo gerador dos dados observados.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4"/>
          <p:cNvSpPr txBox="1"/>
          <p:nvPr>
            <p:ph idx="1" type="body"/>
          </p:nvPr>
        </p:nvSpPr>
        <p:spPr>
          <a:xfrm>
            <a:off x="0" y="496350"/>
            <a:ext cx="9144000" cy="4150800"/>
          </a:xfrm>
          <a:prstGeom prst="rect">
            <a:avLst/>
          </a:prstGeom>
        </p:spPr>
        <p:txBody>
          <a:bodyPr anchorCtr="0" anchor="t" bIns="274300" lIns="274300" spcFirstLastPara="1" rIns="0" wrap="square" tIns="2743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Regressão logística </a:t>
            </a:r>
            <a:r>
              <a:rPr lang="pt-BR"/>
              <a:t>é menos limitada do que parece.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Os inputs-features podem ser: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Quaisquer características (features) dos dados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Transformações das features x originais tais como, por exemplo, log(x)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Uma expansão de base, por exemplo, x**2 e x**3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Indicadores de categorias (features categóricas) 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Interações entre duas features tal como, por exemplo, x2 * x3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 simplicidade e flexibilidade da regressão logística a tornam uma das técnicas de classificação estatística mais importantes e mais amplamente utilizada.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74"/>
          <p:cNvSpPr txBox="1"/>
          <p:nvPr>
            <p:ph type="title"/>
          </p:nvPr>
        </p:nvSpPr>
        <p:spPr>
          <a:xfrm>
            <a:off x="0" y="-7110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Flexibilidade da regressão logística 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5"/>
          <p:cNvSpPr txBox="1"/>
          <p:nvPr>
            <p:ph idx="1" type="body"/>
          </p:nvPr>
        </p:nvSpPr>
        <p:spPr>
          <a:xfrm>
            <a:off x="-6600" y="544725"/>
            <a:ext cx="9144000" cy="4150800"/>
          </a:xfrm>
          <a:prstGeom prst="rect">
            <a:avLst/>
          </a:prstGeom>
        </p:spPr>
        <p:txBody>
          <a:bodyPr anchorCtr="0" anchor="t" bIns="274300" lIns="274300" spcFirstLastPara="1" rIns="0" wrap="square" tIns="2743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 chance de sucesso da criança não depende APENAS de sua idade.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Vai depender também de: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sexo: feature X</a:t>
            </a:r>
            <a:r>
              <a:rPr baseline="-25000" lang="pt-BR"/>
              <a:t>2</a:t>
            </a:r>
            <a:r>
              <a:rPr lang="pt-BR"/>
              <a:t> = 0 (masc) ou 1 (fem)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escolaridade da mãe: feature X</a:t>
            </a:r>
            <a:r>
              <a:rPr baseline="-25000" lang="pt-BR"/>
              <a:t>3</a:t>
            </a:r>
            <a:r>
              <a:rPr lang="pt-BR"/>
              <a:t> = no. de anos de estudo formal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renda per capita da família: feature X</a:t>
            </a:r>
            <a:r>
              <a:rPr baseline="-25000" lang="pt-BR"/>
              <a:t>4</a:t>
            </a:r>
            <a:r>
              <a:rPr lang="pt-BR"/>
              <a:t> = renda mensal em 1000 reais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Coletamos as features de cada criança num vetor </a:t>
            </a:r>
            <a:r>
              <a:rPr b="1" lang="pt-BR"/>
              <a:t>x</a:t>
            </a:r>
            <a:r>
              <a:rPr lang="pt-BR"/>
              <a:t> (em negrito):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x = (x</a:t>
            </a:r>
            <a:r>
              <a:rPr baseline="-25000" lang="pt-BR"/>
              <a:t>1</a:t>
            </a:r>
            <a:r>
              <a:rPr lang="pt-BR"/>
              <a:t>, x</a:t>
            </a:r>
            <a:r>
              <a:rPr baseline="-25000" lang="pt-BR"/>
              <a:t>2</a:t>
            </a:r>
            <a:r>
              <a:rPr lang="pt-BR"/>
              <a:t>, x</a:t>
            </a:r>
            <a:r>
              <a:rPr baseline="-25000" lang="pt-BR"/>
              <a:t>3</a:t>
            </a:r>
            <a:r>
              <a:rPr lang="pt-BR"/>
              <a:t>, x</a:t>
            </a:r>
            <a:r>
              <a:rPr baseline="-25000" lang="pt-BR"/>
              <a:t>4</a:t>
            </a:r>
            <a:r>
              <a:rPr lang="pt-BR"/>
              <a:t>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Como fazer um modelo em que a chance de sucesso depende de todas estas características simultaneamente? </a:t>
            </a:r>
            <a:endParaRPr/>
          </a:p>
        </p:txBody>
      </p:sp>
      <p:sp>
        <p:nvSpPr>
          <p:cNvPr id="516" name="Google Shape;516;p75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Regressão logística com várias features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6"/>
          <p:cNvSpPr txBox="1"/>
          <p:nvPr>
            <p:ph idx="1" type="body"/>
          </p:nvPr>
        </p:nvSpPr>
        <p:spPr>
          <a:xfrm>
            <a:off x="-6600" y="544725"/>
            <a:ext cx="9144000" cy="4150800"/>
          </a:xfrm>
          <a:prstGeom prst="rect">
            <a:avLst/>
          </a:prstGeom>
        </p:spPr>
        <p:txBody>
          <a:bodyPr anchorCtr="0" anchor="t" bIns="274300" lIns="274300" spcFirstLastPara="1" rIns="0" wrap="square" tIns="2743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Modelo logístico incorpora todas as features de forma LINEAR.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Para cada criança, crie um escore z: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Cada feature da criança é multiplicada por um peso w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O peso da feature está associado à importância da feature: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pt-BR"/>
              <a:t>features importantes terão |w| grande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pt-BR"/>
              <a:t>features pouco importantes terão seu peso |w| pequeno 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pt-BR"/>
              <a:t>features totalmente irrelevantes devem ter |w| aprox zero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Depois de ponderar cada feature da criança, somamos para obter o escore z</a:t>
            </a:r>
            <a:endParaRPr/>
          </a:p>
          <a:p>
            <a:pPr indent="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76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z = w_0 + w_1 x_1 + w_2 x_2 + w_3 x_3 + w_4 x_4 &#10;&#10;&#10;" id="523" name="Google Shape;523;p7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725" y="4095645"/>
            <a:ext cx="8300550" cy="446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7"/>
          <p:cNvSpPr txBox="1"/>
          <p:nvPr>
            <p:ph idx="1" type="body"/>
          </p:nvPr>
        </p:nvSpPr>
        <p:spPr>
          <a:xfrm>
            <a:off x="0" y="496350"/>
            <a:ext cx="9144000" cy="4269300"/>
          </a:xfrm>
          <a:prstGeom prst="rect">
            <a:avLst/>
          </a:prstGeom>
        </p:spPr>
        <p:txBody>
          <a:bodyPr anchorCtr="0" anchor="t" bIns="274300" lIns="274300" spcFirstLastPara="1" rIns="0" wrap="square" tIns="2743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Calcule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para cada criança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Queremos que a probabilidade de sucesso seja uma função do escore: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um alto valor de z leva a uma probabilidade alta (aprox 1)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um valor baixo de z leva a uma probabilidade baixa (aprox 0)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Reduzimos a complexidade da análise a uma forma manejável, simples.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 escore z embute a influência de todas as features ao mesmo tempo.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Dois indivíduos com features diferentes </a:t>
            </a:r>
            <a:r>
              <a:rPr i="1" lang="pt-BR" u="sng"/>
              <a:t>MAS COM O MESMO ESCORE z</a:t>
            </a:r>
            <a:r>
              <a:rPr lang="pt-BR"/>
              <a:t> terão a mesma probabilidade de sucesso.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77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Regressão logística com várias features</a:t>
            </a:r>
            <a:endParaRPr/>
          </a:p>
        </p:txBody>
      </p:sp>
      <p:pic>
        <p:nvPicPr>
          <p:cNvPr descr="z = w_0 + w_1 x_1 + w_2 x_2 + w_3 x_3 + w_4 x_4 &#10;&#10;&#10;" id="530" name="Google Shape;530;p77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050" y="759375"/>
            <a:ext cx="5060726" cy="315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bb{P}(Y=1) = \sigma(z) = \frac{1}{1 + e^{-z}} &#10;&#10;&#10;&#10;&#10;" id="531" name="Google Shape;531;p77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675" y="3594975"/>
            <a:ext cx="3358050" cy="3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8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Representação gráfica   </a:t>
            </a:r>
            <a:endParaRPr/>
          </a:p>
        </p:txBody>
      </p:sp>
      <p:pic>
        <p:nvPicPr>
          <p:cNvPr id="537" name="Google Shape;53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00" y="635000"/>
            <a:ext cx="5694200" cy="4012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bb{P}(Y=1) = \sigma(z) = \frac{1}{1 + e^{-z}} &#10;&#10;&#10;&#10;&#10;" id="538" name="Google Shape;538;p78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2970" y="1384425"/>
            <a:ext cx="2501874" cy="350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z = w_0 + w_1 x_1 + w_2 x_2 + w_3 x_3 + w_4 x_4 &#10;&#10;&#10;&#10;&#10;&#10;" id="539" name="Google Shape;539;p78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3025" y="2055825"/>
            <a:ext cx="2860974" cy="2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9"/>
          <p:cNvSpPr txBox="1"/>
          <p:nvPr>
            <p:ph idx="1" type="body"/>
          </p:nvPr>
        </p:nvSpPr>
        <p:spPr>
          <a:xfrm>
            <a:off x="-6600" y="544725"/>
            <a:ext cx="9144000" cy="4150800"/>
          </a:xfrm>
          <a:prstGeom prst="rect">
            <a:avLst/>
          </a:prstGeom>
        </p:spPr>
        <p:txBody>
          <a:bodyPr anchorCtr="0" anchor="t" bIns="274300" lIns="274300" spcFirstLastPara="1" rIns="0" wrap="square" tIns="2743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Precisamos responder várias perguntas: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1) Este modelo logístico representa bem os dados observados?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2) Se ele representar bem os dados, c</a:t>
            </a:r>
            <a:r>
              <a:rPr lang="pt-BR"/>
              <a:t>omo aprender os pesos "corretos" a partir de dados observados (= amostra de treinamento)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3) Não queremos apenas aprender com os dados. Queremos </a:t>
            </a:r>
            <a:r>
              <a:rPr lang="pt-BR"/>
              <a:t>a </a:t>
            </a:r>
            <a:r>
              <a:rPr lang="pt-BR"/>
              <a:t>"melhor representação" possível. Qual a "melhor maneira" de aprender os pesos?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4) Podemos fazer algo melhor que usar a regressão logística?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Vamos responder (2) e (3) no resto dessa aula. Amanhã, veremos (1) e (4).   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79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Aprendizagem a partir dos dados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80"/>
          <p:cNvSpPr txBox="1"/>
          <p:nvPr>
            <p:ph idx="1" type="body"/>
          </p:nvPr>
        </p:nvSpPr>
        <p:spPr>
          <a:xfrm>
            <a:off x="-6600" y="544725"/>
            <a:ext cx="9144000" cy="4150800"/>
          </a:xfrm>
          <a:prstGeom prst="rect">
            <a:avLst/>
          </a:prstGeom>
        </p:spPr>
        <p:txBody>
          <a:bodyPr anchorCtr="0" anchor="t" bIns="274300" lIns="274300" spcFirstLastPara="1" rIns="0" wrap="square" tIns="2743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Imagine que temos n=4 features e m crianças.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Calculamos os escores z de todas elas numa única operação matricial: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1" lang="pt-BR" u="sng"/>
              <a:t>Um único</a:t>
            </a:r>
            <a:r>
              <a:rPr lang="pt-BR"/>
              <a:t> vetor de pesos w é aplicado a cada uma das m crianças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80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Olhando os escores de toda a amostra de treinamento</a:t>
            </a:r>
            <a:endParaRPr/>
          </a:p>
        </p:txBody>
      </p:sp>
      <p:pic>
        <p:nvPicPr>
          <p:cNvPr descr="\left[ \begin{array}{ccccc} 1 &amp; x_{11} &amp; x_{12} &amp; x_{13} &amp; x_{14} \\&#10;1 &amp; x_{21} &amp; x_{22} &amp; x_{23} &amp; x_{24} \\ &amp; &amp; \vdots &amp; &amp; \\ &amp; &amp; \vdots &amp; &amp; \\ 1 &amp; x_{m1} &amp; x_{m2} &amp; x_{m3} &amp; x_{m4}  \end{array} \right] ~ &#10;\left[ \begin{array}{c} w_0 \\ w_1 \\ w_2 \\ w_3 \\ w_4  \end{array} \right] = \left[ \begin{array}{c} \mathbf{w}^{\prime} \mathbf{x}^{(1)} \\ \mathbf{w}^{\prime} \mathbf{x}^{(2)} \\ \vdots \\ \vdots \\ \mathbf{w}^{\prime} \mathbf{x}^{(m)} \end{array} \right] = \left[ \begin{array}{c} z_1 \\ z_2 \\ \vdots \\ \vdots \\ z_m \end{array} \right] &#10;&#10;" id="552" name="Google Shape;552;p80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625" y="1568650"/>
            <a:ext cx="8112450" cy="247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1"/>
          <p:cNvSpPr txBox="1"/>
          <p:nvPr>
            <p:ph idx="1" type="body"/>
          </p:nvPr>
        </p:nvSpPr>
        <p:spPr>
          <a:xfrm>
            <a:off x="267875" y="640800"/>
            <a:ext cx="8826600" cy="4150800"/>
          </a:xfrm>
          <a:prstGeom prst="rect">
            <a:avLst/>
          </a:prstGeom>
        </p:spPr>
        <p:txBody>
          <a:bodyPr anchorCtr="0" anchor="t" bIns="274300" lIns="274300" spcFirstLastPara="1" rIns="0" wrap="square" tIns="2743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Depois de obter os z</a:t>
            </a:r>
            <a:r>
              <a:rPr lang="pt-BR"/>
              <a:t>'s obtenha as probabilidades: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Como obter os pesos w?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Do mesmo modo que antes: maximize a log-verossimilhança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Fórmulas são as mesmas de antes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81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Calcule agora as probabilidades de sucesso</a:t>
            </a:r>
            <a:endParaRPr/>
          </a:p>
        </p:txBody>
      </p:sp>
      <p:pic>
        <p:nvPicPr>
          <p:cNvPr descr="\left[ \begin{array}{ccccc} 1 &amp; x_{11} &amp; x_{12} &amp; x_{13} &amp; x_{14} \\&#10;1 &amp; x_{21} &amp; x_{22} &amp; x_{23} &amp; x_{24} \\ &amp; &amp; \vdots &amp; &amp; \\ &amp; &amp; \vdots &amp; &amp; \\ 1 &amp; x_{m1} &amp; x_{m2} &amp; x_{m3} &amp; x_{m4}  \end{array} \right] ~ &#10;\left[ \begin{array}{c} w_0 \\ w_1 \\ w_2 \\ w_3 \\ w_4  \end{array} \right] = \left[ \begin{array}{c} \mathbf{w}^{\prime} \mathbf{x}^{(1)} \\ \mathbf{w}^{\prime} \mathbf{x}^{(2)} \\ \vdots \\ \vdots \\ \mathbf{w}^{\prime} \mathbf{x}^{(m)} \end{array} \right] = \left[ \begin{array}{c} z_1 \\ z_2 \\ \vdots \\ \vdots \\ z_m \end{array} \right] \rightarrow \left[ \begin{array}{c} \sigma(z_1) \\ \sigma(z_2) \\ \vdots \\ \vdots \\ \sigma(z_m) \end{array} \right] =&#10;\left[ \begin{array}{c} 1/(1+ e^{-z_1}) \\ 1/(1+e^{-z_2}) \\ \vdots \\ \vdots \\ 1/(1+ e^{-z_m}) \end{array} \right] &#10;&#10;&#10;&#10;&#10;&#10;&#10;&#10;&#10;&#10;&#10;&#10;&#10;&#10;" id="559" name="Google Shape;559;p8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75" y="1428375"/>
            <a:ext cx="8667650" cy="172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82"/>
          <p:cNvSpPr txBox="1"/>
          <p:nvPr>
            <p:ph idx="1" type="body"/>
          </p:nvPr>
        </p:nvSpPr>
        <p:spPr>
          <a:xfrm>
            <a:off x="-6600" y="544725"/>
            <a:ext cx="8858700" cy="4256400"/>
          </a:xfrm>
          <a:prstGeom prst="rect">
            <a:avLst/>
          </a:prstGeom>
        </p:spPr>
        <p:txBody>
          <a:bodyPr anchorCtr="0" anchor="t" bIns="274300" lIns="274300" spcFirstLastPara="1" rIns="0" wrap="square" tIns="2743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De volta ao procedimento de maximização: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Para atualizar w</a:t>
            </a:r>
            <a:r>
              <a:rPr baseline="-25000" lang="pt-BR"/>
              <a:t>1</a:t>
            </a:r>
            <a:r>
              <a:rPr lang="pt-BR"/>
              <a:t>, usamos a derivada parcial com  respeito a w</a:t>
            </a:r>
            <a:r>
              <a:rPr baseline="-25000" lang="pt-BR"/>
              <a:t>1</a:t>
            </a:r>
            <a:r>
              <a:rPr lang="pt-BR"/>
              <a:t> E TAMBÉM w</a:t>
            </a:r>
            <a:r>
              <a:rPr baseline="-25000" lang="pt-BR"/>
              <a:t>0</a:t>
            </a:r>
            <a:r>
              <a:rPr lang="pt-BR"/>
              <a:t> (a menos que H seja matriz diagonal, e geralmente ela não é diagonal).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82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Equação de iteração de Newton </a:t>
            </a:r>
            <a:endParaRPr/>
          </a:p>
        </p:txBody>
      </p:sp>
      <p:pic>
        <p:nvPicPr>
          <p:cNvPr descr="\mathbf{w}^{k+1} = \left[ \begin{array}{c} w_0^{k+1}\\ w_1^{k+1}  \end{array}\right]  = &#10;\left[ \begin{array}{c} w_0^{k}\\ w_1^{k} \end{array}\right] - \left[ \underbrace{H(\mathbf{w}^{k})}_{\text{matriz derivadas parciais de 2a ordem}} \right]^{-1} ~ \underbrace{ \nabla L(\mathbf{w}^{k}) } _{\text{vetor de derivadas parciais}}&#10;&#10;&#10;" id="566" name="Google Shape;566;p8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350" y="1207150"/>
            <a:ext cx="8396694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bf{w}^{k+1} = \left[ \begin{array}{c} w_0^{k+1}\\ w_1^{k+1} \end{array}\right]  = &#10;\left[ \begin{array}{c} w_0^{k}\\ w_1^{k} \end{array}\right] + \frac{1}{m} \left[ \begin{array}{cc}  \overline{\sigma (1-\sigma)} &amp;  \overline{\sigma (1-\sigma) x } \\&#10;    \overline{\sigma (1-\sigma) x } &amp;   \overline{\sigma (1-\sigma) x^2 } \end{array}  \right]^{-1} ~  \left[  \begin{array}{cccc} 1 &amp; 1 &amp;  \ldots &amp; 1  \\  x_1 &amp; x_2 &amp; \ldots &amp; x_m  \end{array}  \right] ~&#10; \left[ \begin{array}{c} y_1 - \sigma(x_1)  \\  y_2 - \sigma(x_2) \\ \vdots \\ y_m - \sigma(x_m)   \end{array}   \right]  &#10;&#10;&#10;&#10;&#10;&#10;&#10;&#10;&#10;&#10;&#10;&#10;&#10;&#10;&#10;&#10;&#10;&#10;&#10;&#10;&#10;" id="567" name="Google Shape;567;p8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025" y="2713650"/>
            <a:ext cx="8124376" cy="11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83"/>
          <p:cNvSpPr txBox="1"/>
          <p:nvPr>
            <p:ph idx="1" type="body"/>
          </p:nvPr>
        </p:nvSpPr>
        <p:spPr>
          <a:xfrm>
            <a:off x="-6600" y="544725"/>
            <a:ext cx="9144000" cy="4150800"/>
          </a:xfrm>
          <a:prstGeom prst="rect">
            <a:avLst/>
          </a:prstGeom>
        </p:spPr>
        <p:txBody>
          <a:bodyPr anchorCtr="0" anchor="t" bIns="274300" lIns="274300" spcFirstLastPara="1" rIns="0" wrap="square" tIns="27430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sendo que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83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Log-verossimilhança</a:t>
            </a:r>
            <a:endParaRPr/>
          </a:p>
        </p:txBody>
      </p:sp>
      <p:pic>
        <p:nvPicPr>
          <p:cNvPr descr="\begin{eqnarray}&#10;\ell(\mathbf{w}) &amp;=&amp; \log( ~L(w_0 , w_1, w_2, w_3, w_4)~ ) \\&#10;&amp;=&amp; \log \left( \prod_{i=1}^m \mathbb{P}(Y_i = y_i)   \right) \\&#10;&amp;=&amp; \log \left( \prod_{i=1}^m \sigma(\mathbf{x}^{(i)})^{y_i} (1- \sigma(\mathbf{x}^{(i)}))^{1-y_i}  \right)  \\&#10;&amp;=&amp; \sum_{i=1}^m  \log \left( \sigma(\mathbf{x}^{(i)})^{y_i} (1- \sigma(\mathbf{x}^{(i)}))^{1-y_i}  \right)  \\&#10;&amp;=&amp; \sum_{i=1}^m  \left( y_i ~ \log( \sigma(\mathbf{x}^{(i)})) + (1-y_i) ~ \log(1- \sigma(\mathbf{x}^{(i)}))  \right)  &#10;\end{eqnarray}&#10;&#10;&#10;&#10;&#10;&#10;&#10;" id="574" name="Google Shape;574;p8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350" y="636013"/>
            <a:ext cx="6444250" cy="3360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mathbf{x}^{(i)})  = \frac{1}{1 + e^{-z_i}} = \frac{1}{1 + e^{-(w_0 + w_1x_{i1} +w_2 x_{i2} + w_3 x_{i3} + w_4 x_{i4})}} &#10;&#10;&#10;&#10;&#10;&#10;" id="575" name="Google Shape;575;p83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8427" y="4064075"/>
            <a:ext cx="6046024" cy="55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30"/>
          <p:cNvSpPr txBox="1"/>
          <p:nvPr/>
        </p:nvSpPr>
        <p:spPr>
          <a:xfrm>
            <a:off x="417175" y="777250"/>
            <a:ext cx="8100000" cy="39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Método de máxima verossimilhança → para estimar parâmetros ou coeficientes com dados estatísticos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Foi criado por Sir Ronald Fisher (1890 - 1962), o maior estatístico que já existiu.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0" name="Google Shape;1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724" y="1853849"/>
            <a:ext cx="2068875" cy="289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0538" y="1853851"/>
            <a:ext cx="2768951" cy="28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6425" y="1853850"/>
            <a:ext cx="1750750" cy="2707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4"/>
          <p:cNvSpPr txBox="1"/>
          <p:nvPr>
            <p:ph idx="1" type="body"/>
          </p:nvPr>
        </p:nvSpPr>
        <p:spPr>
          <a:xfrm>
            <a:off x="-6600" y="544725"/>
            <a:ext cx="9144000" cy="4150800"/>
          </a:xfrm>
          <a:prstGeom prst="rect">
            <a:avLst/>
          </a:prstGeom>
        </p:spPr>
        <p:txBody>
          <a:bodyPr anchorCtr="0" anchor="t" bIns="274300" lIns="274300" spcFirstLastPara="1" rIns="0" wrap="square" tIns="2743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Precisamos das derivadas parciais com relação a cada componente de w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Temos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84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Equação de Newton: gradiente</a:t>
            </a:r>
            <a:endParaRPr/>
          </a:p>
        </p:txBody>
      </p:sp>
      <p:pic>
        <p:nvPicPr>
          <p:cNvPr descr="\nabla \ell(\mathbf{w}) = \left[ \begin{array}{c} \frac{\partial \log L}{\partial w_0} \\ \frac{\partial \log L}{\partial w_1} \\ \frac{\partial \log L}{\partial w_2} &#10;\\ \frac{\partial \log L}{\partial w_3} \\ \frac{\partial \log L}{\partial w_4} \end{array} \right] = \left[ \begin{array}{c} \sum\limits_{i=1}^{n} (y_{i}-\sigma_{i}) \\ \sum\limits_{i=1}^{n} (y_{i} - \sigma_{i})x_{i1} \\ \sum\limits_{i=1}^{n} (y_{i} - \sigma_{i})x_{i2} \\ \sum\limits_{i=1}^{n} (y_{i} - \sigma_{i})x_{i3} \\&#10;\sum\limits_{i=1}^{n} (y_{i} - \sigma_{i})x_{i4} \end{array} \right] &#10;= n \left[ \begin{array}{c} \overline{y - \sigma} \\ \overline{(y-\sigma)x_1}  \\ \overline{(y-\sigma)x_2}  \\ \\ \overline{(y-\sigma)x_3} \\ &#10;\\ \overline{(y-\sigma)x_4} \end{array} \right] &#10;&#10;&#10;&#10;&#10;&#10;&#10;&#10;" id="582" name="Google Shape;582;p84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1838" y="1206100"/>
            <a:ext cx="5900326" cy="31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85"/>
          <p:cNvSpPr txBox="1"/>
          <p:nvPr>
            <p:ph idx="1" type="body"/>
          </p:nvPr>
        </p:nvSpPr>
        <p:spPr>
          <a:xfrm>
            <a:off x="-6600" y="544725"/>
            <a:ext cx="9144000" cy="4150800"/>
          </a:xfrm>
          <a:prstGeom prst="rect">
            <a:avLst/>
          </a:prstGeom>
        </p:spPr>
        <p:txBody>
          <a:bodyPr anchorCtr="0" anchor="t" bIns="274300" lIns="274300" spcFirstLastPara="1" rIns="0" wrap="square" tIns="2743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Notação matricial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85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Mais uma forma de expressar o </a:t>
            </a:r>
            <a:r>
              <a:rPr lang="pt-BR"/>
              <a:t>gradiente</a:t>
            </a:r>
            <a:endParaRPr/>
          </a:p>
        </p:txBody>
      </p:sp>
      <p:pic>
        <p:nvPicPr>
          <p:cNvPr descr="\nabla \ell(\mathbf{w}) = \left[ \begin{array}{c} \frac{\partial \log L}{\partial w_0} \\ \frac{\partial \log L}{\partial w_1} \\ \frac{\partial \log L}{\partial w_2} &#10;\\ \frac{\partial \log L}{\partial w_3} \\ \frac{\partial \log L}{\partial w_4} \end{array} \right] = \left[ \begin{array}{c} \sum\limits_{i=1}^{n} (y_{i}-\sigma_{i}) \\ \sum\limits_{i=1}^{n} (y_{i} - \sigma_{i})x_{i1} \\ \sum\limits_{i=1}^{n} (y_{i} - \sigma_{i})x_{i2} \\ \sum\limits_{i=1}^{n} (y_{i} - \sigma_{i})x_{i3} \\&#10;\sum\limits_{i=1}^{n} (y_{i} - \sigma_{i})x_{i4} \end{array} \right] = &#10;\underbrace{  \begin{bmatrix}     \vert &amp; \vert  &amp; &amp; &amp; \vert \\     \mathbf{x}^{(1)}  &amp; \mathbf{x}^{(2)}  &amp; \dots &amp; \ldots &amp; \mathbf{x}^{(m)}   \\     \vert &amp; \vert  &amp; &amp; &amp; \vert \end{bmatrix} }_{ 5 \times m}  ~ \underbrace{ \left[ \begin{array}{c} y_1 - \sigma_1  \\  y_2 - \sigma_2 \\ \vdots \\ y_m - \sigma_m   \end{array}   \right]  }_{m \times 1} &#10;&#10;&#10;&#10;&#10;&#10;&#10;&#10;&#10;&#10;&#10;" id="589" name="Google Shape;589;p85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150" y="1324325"/>
            <a:ext cx="8384050" cy="303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6"/>
          <p:cNvSpPr txBox="1"/>
          <p:nvPr>
            <p:ph idx="1" type="body"/>
          </p:nvPr>
        </p:nvSpPr>
        <p:spPr>
          <a:xfrm>
            <a:off x="-6600" y="544725"/>
            <a:ext cx="9144000" cy="4256400"/>
          </a:xfrm>
          <a:prstGeom prst="rect">
            <a:avLst/>
          </a:prstGeom>
        </p:spPr>
        <p:txBody>
          <a:bodyPr anchorCtr="0" anchor="t" bIns="274300" lIns="274300" spcFirstLastPara="1" rIns="0" wrap="square" tIns="2743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De volta ao procedimento de maximização: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86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Equação de iteração de Newton </a:t>
            </a:r>
            <a:endParaRPr/>
          </a:p>
        </p:txBody>
      </p:sp>
      <p:pic>
        <p:nvPicPr>
          <p:cNvPr descr="\mathbf{w}^{k+1} = \mathbf{w}^{k} - \left[ \underbrace{H(\mathbf{w}^{k})}_{\text{5 x 5, 2a ordem}} \right]^{-1} ~ \underbrace{ \nabla L(\mathbf{w}^{k}) } _{\text{vetor 5 x 1}}&#10;&#10;&#10;&#10;&#10;&#10;&#10;&#10;&#10;&#10;&#10;&#10;&#10;" id="596" name="Google Shape;596;p86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3850" y="1206075"/>
            <a:ext cx="5386476" cy="1201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bf{w}^{k+1} = \mathbf{w}^{k} + \frac{1}{m} \left[ \begin{array}{cccc}  \overline{\sigma (1-\sigma)} &amp;  \overline{\sigma (1-\sigma) x_1 } &#10;&amp;  \dots &amp;  \overline{\sigma (1-\sigma) x_4} \\ \overline{\sigma (1-\sigma) x_1} &amp;  \overline{\sigma (1-\sigma) x_2^2 } &#10;&amp;  \dots &amp;  \overline{\sigma (1-\sigma) x_2 x_4} \\ &amp; &amp; \vdots &amp; \\ \overline{\sigma (1-\sigma)x_4} &amp;  \overline{\sigma (1-\sigma) x_1x_4 } &#10;&amp;  \dots &amp;  \overline{\sigma (1-\sigma) x_4^{2}} \end{array}  \right]^{-1}  ~   \begin{bmatrix}     \vert &amp; \vert  &amp; &amp; &amp; \vert \\     \mathbf{x}^{(1)}  &amp; \mathbf{x}^{(2)}  &amp; \dots &amp; \ldots &amp; \mathbf{x}^{(m)}   \\     \vert &amp; \vert  &amp; &amp; &amp; \vert \end{bmatrix} ~ \left[ \begin{array}{c} y_1 - \sigma_1  \\  y_2 - \sigma_2 \\ \vdots \\ y_m - \sigma_m   \end{array}   \right]  &#10;&#10;&#10;&#10;&#10;&#10;&#10;&#10;&#10;&#10;&#10;&#10;&#10;&#10;&#10;&#10;&#10;&#10;&#10;&#10;&#10;&#10;" id="597" name="Google Shape;597;p86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663" y="3045200"/>
            <a:ext cx="8597776" cy="126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87"/>
          <p:cNvSpPr txBox="1"/>
          <p:nvPr>
            <p:ph idx="1" type="body"/>
          </p:nvPr>
        </p:nvSpPr>
        <p:spPr>
          <a:xfrm>
            <a:off x="-6600" y="544725"/>
            <a:ext cx="9144000" cy="4150800"/>
          </a:xfrm>
          <a:prstGeom prst="rect">
            <a:avLst/>
          </a:prstGeom>
        </p:spPr>
        <p:txBody>
          <a:bodyPr anchorCtr="0" anchor="t" bIns="274300" lIns="274300" spcFirstLastPara="1" rIns="0" wrap="square" tIns="2743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 que significa                                                                                            ?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87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Representação geométrica </a:t>
            </a:r>
            <a:endParaRPr/>
          </a:p>
        </p:txBody>
      </p:sp>
      <p:pic>
        <p:nvPicPr>
          <p:cNvPr descr="z_i  = \mathbf{w}^{\prime} \mathbf{x}^{(i)} = w_0 + w_1 x_{i1} + w_2 x_{i2} + w_3 x_{i3} + w_4 x_{i4}&#10;&#10;&#10;&#10;&#10;&#10;&#10;&#10;&#10;&#10;&#10;&#10;&#10;&#10;&#10;&#10;&#10;&#10;&#10;&#10;&#10;" id="604" name="Google Shape;604;p87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9700" y="761200"/>
            <a:ext cx="5083850" cy="3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3450" y="1218375"/>
            <a:ext cx="4636195" cy="3477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8"/>
          <p:cNvSpPr txBox="1"/>
          <p:nvPr>
            <p:ph idx="1" type="body"/>
          </p:nvPr>
        </p:nvSpPr>
        <p:spPr>
          <a:xfrm>
            <a:off x="-6600" y="544725"/>
            <a:ext cx="9144000" cy="4150800"/>
          </a:xfrm>
          <a:prstGeom prst="rect">
            <a:avLst/>
          </a:prstGeom>
        </p:spPr>
        <p:txBody>
          <a:bodyPr anchorCtr="0" anchor="t" bIns="274300" lIns="274300" spcFirstLastPara="1" rIns="0" wrap="square" tIns="2743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 que significa                                                                                            ?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88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Representação geométrica </a:t>
            </a:r>
            <a:endParaRPr/>
          </a:p>
        </p:txBody>
      </p:sp>
      <p:pic>
        <p:nvPicPr>
          <p:cNvPr descr="z_i  = \mathbf{w}^{\prime} \mathbf{x}^{(i)} = w_0 + w_1 x_{i1} + w_2 x_{i2} + w_3 x_{i3} + w_4 x_{i4}&#10;&#10;&#10;&#10;&#10;&#10;&#10;&#10;&#10;&#10;&#10;&#10;&#10;&#10;&#10;&#10;&#10;&#10;&#10;&#10;&#10;" id="612" name="Google Shape;612;p88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9700" y="761200"/>
            <a:ext cx="5083850" cy="3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8184" y="1213900"/>
            <a:ext cx="4581914" cy="3436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89"/>
          <p:cNvSpPr txBox="1"/>
          <p:nvPr>
            <p:ph idx="1" type="body"/>
          </p:nvPr>
        </p:nvSpPr>
        <p:spPr>
          <a:xfrm>
            <a:off x="-6600" y="544725"/>
            <a:ext cx="9144000" cy="4150800"/>
          </a:xfrm>
          <a:prstGeom prst="rect">
            <a:avLst/>
          </a:prstGeom>
        </p:spPr>
        <p:txBody>
          <a:bodyPr anchorCtr="0" anchor="t" bIns="274300" lIns="274300" spcFirstLastPara="1" rIns="0" wrap="square" tIns="2743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 que significa                                                                                            ?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89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Representação geométrica </a:t>
            </a:r>
            <a:endParaRPr/>
          </a:p>
        </p:txBody>
      </p:sp>
      <p:pic>
        <p:nvPicPr>
          <p:cNvPr descr="z_i  = \mathbf{w}^{\prime} \mathbf{x}^{(i)} = w_0 + w_1 x_{i1} + w_2 x_{i2} + w_3 x_{i3} + w_4 x_{i4}&#10;&#10;&#10;&#10;&#10;&#10;&#10;&#10;&#10;&#10;&#10;&#10;&#10;&#10;&#10;&#10;&#10;&#10;&#10;&#10;&#10;" id="620" name="Google Shape;620;p89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9700" y="761200"/>
            <a:ext cx="5083850" cy="3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6375" y="1149575"/>
            <a:ext cx="4639451" cy="3479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90"/>
          <p:cNvSpPr txBox="1"/>
          <p:nvPr>
            <p:ph idx="1" type="body"/>
          </p:nvPr>
        </p:nvSpPr>
        <p:spPr>
          <a:xfrm>
            <a:off x="-6600" y="544725"/>
            <a:ext cx="9144000" cy="4150800"/>
          </a:xfrm>
          <a:prstGeom prst="rect">
            <a:avLst/>
          </a:prstGeom>
        </p:spPr>
        <p:txBody>
          <a:bodyPr anchorCtr="0" anchor="t" bIns="274300" lIns="274300" spcFirstLastPara="1" rIns="0" wrap="square" tIns="2743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 que significa                                                                                            ?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90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Representação geométrica </a:t>
            </a:r>
            <a:endParaRPr/>
          </a:p>
        </p:txBody>
      </p:sp>
      <p:pic>
        <p:nvPicPr>
          <p:cNvPr descr="z_i  = \mathbf{w}^{\prime} \mathbf{x}^{(i)} = w_0 + w_1 x_{i1} + w_2 x_{i2} + w_3 x_{i3} + w_4 x_{i4}&#10;&#10;&#10;&#10;&#10;&#10;&#10;&#10;&#10;&#10;&#10;&#10;&#10;&#10;&#10;&#10;&#10;&#10;&#10;&#10;&#10;" id="628" name="Google Shape;628;p90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9700" y="761200"/>
            <a:ext cx="5083850" cy="3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3250" y="1194275"/>
            <a:ext cx="4668350" cy="3501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91"/>
          <p:cNvSpPr txBox="1"/>
          <p:nvPr>
            <p:ph idx="1" type="body"/>
          </p:nvPr>
        </p:nvSpPr>
        <p:spPr>
          <a:xfrm>
            <a:off x="-6600" y="544725"/>
            <a:ext cx="9144000" cy="4150800"/>
          </a:xfrm>
          <a:prstGeom prst="rect">
            <a:avLst/>
          </a:prstGeom>
        </p:spPr>
        <p:txBody>
          <a:bodyPr anchorCtr="0" anchor="t" bIns="274300" lIns="274300" spcFirstLastPara="1" rIns="0" wrap="square" tIns="27430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91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Regressão logística como rede neural com uma camada</a:t>
            </a:r>
            <a:endParaRPr/>
          </a:p>
        </p:txBody>
      </p:sp>
      <p:pic>
        <p:nvPicPr>
          <p:cNvPr id="636" name="Google Shape;63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475" y="619125"/>
            <a:ext cx="6877050" cy="39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92"/>
          <p:cNvSpPr txBox="1"/>
          <p:nvPr>
            <p:ph idx="1" type="body"/>
          </p:nvPr>
        </p:nvSpPr>
        <p:spPr>
          <a:xfrm>
            <a:off x="0" y="496350"/>
            <a:ext cx="8705700" cy="4150800"/>
          </a:xfrm>
          <a:prstGeom prst="rect">
            <a:avLst/>
          </a:prstGeom>
        </p:spPr>
        <p:txBody>
          <a:bodyPr anchorCtr="0" anchor="t" bIns="274300" lIns="274300" spcFirstLastPara="1" rIns="0" wrap="square" tIns="2743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Perceptron: threshold </a:t>
            </a:r>
            <a:r>
              <a:rPr lang="pt-BR"/>
              <a:t>"hard": se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Modelo logístico: threshold </a:t>
            </a:r>
            <a:r>
              <a:rPr lang="pt-BR"/>
              <a:t>"soft": se</a:t>
            </a:r>
            <a:endParaRPr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</a:pPr>
            <a:r>
              <a:rPr lang="pt-BR"/>
              <a:t>perceptron gera dados com classes linearmente separáveis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logística gera dados não-linearmente separáveis: 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pt-BR"/>
              <a:t>podemos ter                             mas ainda assim observar a classe 0</a:t>
            </a:r>
            <a:endParaRPr/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92"/>
          <p:cNvSpPr txBox="1"/>
          <p:nvPr>
            <p:ph type="title"/>
          </p:nvPr>
        </p:nvSpPr>
        <p:spPr>
          <a:xfrm>
            <a:off x="98250" y="-77825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Perceptron x logística </a:t>
            </a:r>
            <a:endParaRPr/>
          </a:p>
        </p:txBody>
      </p:sp>
      <p:pic>
        <p:nvPicPr>
          <p:cNvPr descr="z = w_0 + w_1 x_1 + \ldots + w_n x_n &gt; 0 \rightarrow \mathbb{P} ( \mbox{ class} 1) &gt; 1/2&#10;&#10;&#10;&#10;&#10;&#10;&#10;&#10;&#10;&#10;&#10;&#10;&#10;" id="643" name="Google Shape;643;p9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000" y="1092425"/>
            <a:ext cx="4608450" cy="346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z = w_0 + w_1 x_1 + \ldots + w_n x_n &gt; 0  \rightarrow \mathbb{P} ( \mbox{ class} 1) = 1&#10;&#10;&#10;&#10;&#10;&#10;&#10;&#10;&#10;&#10;&#10;&#10;" id="644" name="Google Shape;644;p9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6563" y="746262"/>
            <a:ext cx="4049900" cy="346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bb{P} ( \mbox{ class} 1) \approx 1&#10;&#10;&#10;&#10;&#10;&#10;&#10;&#10;&#10;&#10;&#10;&#10;" id="645" name="Google Shape;645;p92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2929" y="2420562"/>
            <a:ext cx="1329124" cy="30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56275" y="2722924"/>
            <a:ext cx="5710574" cy="19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93"/>
          <p:cNvSpPr txBox="1"/>
          <p:nvPr>
            <p:ph idx="1" type="body"/>
          </p:nvPr>
        </p:nvSpPr>
        <p:spPr>
          <a:xfrm>
            <a:off x="0" y="394700"/>
            <a:ext cx="9144000" cy="4299300"/>
          </a:xfrm>
          <a:prstGeom prst="rect">
            <a:avLst/>
          </a:prstGeom>
        </p:spPr>
        <p:txBody>
          <a:bodyPr anchorCtr="0" anchor="t" bIns="274300" lIns="274300" spcFirstLastPara="1" rIns="0" wrap="square" tIns="2743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Imagine que temos apenas duas features, x</a:t>
            </a:r>
            <a:r>
              <a:rPr baseline="-25000" lang="pt-BR"/>
              <a:t>1</a:t>
            </a:r>
            <a:r>
              <a:rPr lang="pt-BR"/>
              <a:t> e x</a:t>
            </a:r>
            <a:r>
              <a:rPr baseline="-25000" lang="pt-BR"/>
              <a:t>2</a:t>
            </a:r>
            <a:endParaRPr baseline="-25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Achamos os pesos </a:t>
            </a:r>
            <a:r>
              <a:rPr lang="pt-BR"/>
              <a:t>w</a:t>
            </a:r>
            <a:r>
              <a:rPr baseline="-25000" lang="pt-BR"/>
              <a:t>0</a:t>
            </a:r>
            <a:r>
              <a:rPr lang="pt-BR"/>
              <a:t>, w</a:t>
            </a:r>
            <a:r>
              <a:rPr baseline="-25000" lang="pt-BR"/>
              <a:t>1</a:t>
            </a:r>
            <a:r>
              <a:rPr lang="pt-BR"/>
              <a:t> e w</a:t>
            </a:r>
            <a:r>
              <a:rPr baseline="-25000" lang="pt-BR"/>
              <a:t>2</a:t>
            </a:r>
            <a:r>
              <a:rPr lang="pt-BR"/>
              <a:t> por máxima verossimilhança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Temos então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Considere os pontos do plano (x</a:t>
            </a:r>
            <a:r>
              <a:rPr baseline="-25000" lang="pt-BR"/>
              <a:t>1</a:t>
            </a:r>
            <a:r>
              <a:rPr lang="pt-BR"/>
              <a:t>, x</a:t>
            </a:r>
            <a:r>
              <a:rPr baseline="-25000" lang="pt-BR"/>
              <a:t>2</a:t>
            </a:r>
            <a:r>
              <a:rPr lang="pt-BR"/>
              <a:t>) tais que esta probab = ½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Quem são estes pontos? (Exercício)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São os pontos tais que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Esta é a equação de uma reta no plano (x</a:t>
            </a:r>
            <a:r>
              <a:rPr baseline="-25000" lang="pt-BR"/>
              <a:t>1</a:t>
            </a:r>
            <a:r>
              <a:rPr lang="pt-BR"/>
              <a:t>, x</a:t>
            </a:r>
            <a:r>
              <a:rPr baseline="-25000" lang="pt-BR"/>
              <a:t>2</a:t>
            </a:r>
            <a:r>
              <a:rPr lang="pt-BR"/>
              <a:t>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Ela determina uma fronteira de decisão: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de um lado, probab de sucesso é &gt; ½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do outro lado, é menor que ½ </a:t>
            </a:r>
            <a:endParaRPr/>
          </a:p>
        </p:txBody>
      </p:sp>
      <p:sp>
        <p:nvSpPr>
          <p:cNvPr id="652" name="Google Shape;652;p93"/>
          <p:cNvSpPr txBox="1"/>
          <p:nvPr>
            <p:ph type="title"/>
          </p:nvPr>
        </p:nvSpPr>
        <p:spPr>
          <a:xfrm>
            <a:off x="55400" y="42875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Usando a regressão logística para classificar</a:t>
            </a:r>
            <a:endParaRPr/>
          </a:p>
        </p:txBody>
      </p:sp>
      <p:pic>
        <p:nvPicPr>
          <p:cNvPr descr="\mathbb{P}(Y=1 | x_1 , x_2) = \sigma(x_1, x_2) = \frac{1}{1 + e^{w_0 + w_1 x_1 + w_2 x_2}}&#10;&#10;&#10;&#10;&#10;&#10;&#10;&#10;&#10;&#10;&#10;&#10;&#10;&#10;&#10;&#10;&#10;&#10;&#10;" id="653" name="Google Shape;653;p93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0398" y="1424741"/>
            <a:ext cx="5382324" cy="444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_0 + w_1 x_1 + w_2 x_2 = 0&#10;&#10;&#10;&#10;&#10;&#10;&#10;&#10;&#10;&#10;&#10;&#10;&#10;&#10;&#10;&#10;&#10;&#10;" id="654" name="Google Shape;654;p93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3350" y="2667651"/>
            <a:ext cx="3217526" cy="3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 a luz se fez em 1922</a:t>
            </a:r>
            <a:endParaRPr/>
          </a:p>
        </p:txBody>
      </p:sp>
      <p:sp>
        <p:nvSpPr>
          <p:cNvPr id="178" name="Google Shape;178;p31"/>
          <p:cNvSpPr txBox="1"/>
          <p:nvPr/>
        </p:nvSpPr>
        <p:spPr>
          <a:xfrm>
            <a:off x="46475" y="766175"/>
            <a:ext cx="5560800" cy="3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Fisher 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foi uma espécie de Isaac Newton da estatística, responsável pelos principais conceitos e resultados da inferência estatística, usados até hoje.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Suas ideias principais foram publicadas de uma só vez, num artigo de 1922, </a:t>
            </a:r>
            <a:r>
              <a:rPr i="1" lang="pt-BR">
                <a:latin typeface="Roboto"/>
                <a:ea typeface="Roboto"/>
                <a:cs typeface="Roboto"/>
                <a:sym typeface="Roboto"/>
              </a:rPr>
              <a:t>On the mathematical foundations of theoretical statistics.</a:t>
            </a:r>
            <a:endParaRPr i="1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lguns dos principais conceitos e resultados usados até hoje: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verossimilhança,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suficiência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vício e eficiência de estimação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são desse artigo maravilhoso (ele tinha 32 anos de idade).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9" name="Google Shape;1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9675" y="720450"/>
            <a:ext cx="3231925" cy="3963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94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Decision boundary</a:t>
            </a:r>
            <a:endParaRPr/>
          </a:p>
        </p:txBody>
      </p:sp>
      <p:pic>
        <p:nvPicPr>
          <p:cNvPr id="660" name="Google Shape;660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4625" y="850323"/>
            <a:ext cx="4612399" cy="37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95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 quando a real fronteira de decisão não for linear?</a:t>
            </a:r>
            <a:endParaRPr/>
          </a:p>
        </p:txBody>
      </p:sp>
      <p:pic>
        <p:nvPicPr>
          <p:cNvPr id="666" name="Google Shape;66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250" y="613300"/>
            <a:ext cx="6066890" cy="427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6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Modelo generativo usado e ajuste de regressão logística</a:t>
            </a:r>
            <a:endParaRPr/>
          </a:p>
        </p:txBody>
      </p:sp>
      <p:pic>
        <p:nvPicPr>
          <p:cNvPr descr="z_i = 7 - 0.1  x_{i1} - 0.15 x_{i2} - 4.4 x_{i1}^2 - 2.2 x_{i2}^2 + 0.5 x_{i1} x_{i2}&#10;&#10;&#10;&#10;&#10;&#10;&#10;&#10;&#10;&#10;&#10;&#10;&#10;&#10;&#10;&#10;&#10;&#10;" id="672" name="Google Shape;672;p9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595" y="599431"/>
            <a:ext cx="6641900" cy="373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2450" y="1004424"/>
            <a:ext cx="3898200" cy="366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97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 do ajuste: fronteira de decisão</a:t>
            </a:r>
            <a:endParaRPr/>
          </a:p>
        </p:txBody>
      </p:sp>
      <p:pic>
        <p:nvPicPr>
          <p:cNvPr id="679" name="Google Shape;679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850" y="666875"/>
            <a:ext cx="6066890" cy="427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98"/>
          <p:cNvSpPr txBox="1"/>
          <p:nvPr>
            <p:ph idx="1" type="body"/>
          </p:nvPr>
        </p:nvSpPr>
        <p:spPr>
          <a:xfrm>
            <a:off x="-6600" y="544725"/>
            <a:ext cx="9144000" cy="4150800"/>
          </a:xfrm>
          <a:prstGeom prst="rect">
            <a:avLst/>
          </a:prstGeom>
        </p:spPr>
        <p:txBody>
          <a:bodyPr anchorCtr="0" anchor="t" bIns="274300" lIns="274300" spcFirstLastPara="1" rIns="0" wrap="square" tIns="2743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Este exemplo mostra que a regressão logística possui grande flexibilidade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Features podem ser criadas a partir de features básicas: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potências de features básicas: x2 = x1**2 (renda ao quadrado, ao cubo)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transformações não-lineares de features básicas: x2 = g(x1) (tal como log(renda) ou sqrt(renda))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termos de interações entre features: x3 = x1*x2 (tal como x3 = sexo*renda)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 probabilidade de sucesso é uma função de uma COMBINAÇÃO LINEAR das features </a:t>
            </a:r>
            <a:r>
              <a:rPr lang="pt-BR"/>
              <a:t>(básicas ou derivadas):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</p:txBody>
      </p:sp>
      <p:sp>
        <p:nvSpPr>
          <p:cNvPr id="685" name="Google Shape;685;p98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Flexibilidade da regressão logística </a:t>
            </a:r>
            <a:endParaRPr/>
          </a:p>
        </p:txBody>
      </p:sp>
      <p:pic>
        <p:nvPicPr>
          <p:cNvPr descr="\mathbb{P}(Y_i=1| \mathbf{x}_i) = \frac{1}{1+ e^{-z_i}}" id="686" name="Google Shape;686;p98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975" y="4354525"/>
            <a:ext cx="2263200" cy="381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z_i = w_0 + w_1  x_{i1} +w_2 x_{i2} + w_3 x_{i1}^2 + w_4 x_{i1} x_{i2} + w_5 \log(x_{i1}) + w_6 x_{i2} \sqrt{x_{i3}}&#10;" id="687" name="Google Shape;687;p98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975" y="4045800"/>
            <a:ext cx="6123300" cy="30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99"/>
          <p:cNvSpPr txBox="1"/>
          <p:nvPr>
            <p:ph idx="1" type="body"/>
          </p:nvPr>
        </p:nvSpPr>
        <p:spPr>
          <a:xfrm>
            <a:off x="-6600" y="544725"/>
            <a:ext cx="5039100" cy="4150800"/>
          </a:xfrm>
          <a:prstGeom prst="rect">
            <a:avLst/>
          </a:prstGeom>
        </p:spPr>
        <p:txBody>
          <a:bodyPr anchorCtr="0" anchor="t" bIns="274300" lIns="274300" spcFirstLastPara="1" rIns="0" wrap="square" tIns="2743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Para aprender uma decision boundary não-linear  com regressão logística → precisamos de muitos termos não lineares das features "básicas"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Por exemplo, com duas features x1 e x2, podemos buscar os pesos w com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99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Importante mensagem:</a:t>
            </a:r>
            <a:endParaRPr/>
          </a:p>
        </p:txBody>
      </p:sp>
      <p:pic>
        <p:nvPicPr>
          <p:cNvPr id="694" name="Google Shape;69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4700" y="1458875"/>
            <a:ext cx="2933700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bb{P}(Y=1| x_1, x_2) = \frac{1}{1 + e^{-(w_0 + w_1 x_1 + w_2 x_2 + w_3 x_1^2 + w_4 x_2^2 + w_5 x_1 x_2 + w_6 x_1^3 + w_7 x_1^2 x_2 + w_8 x_1 x_2^2) }}&#10;" id="695" name="Google Shape;695;p99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150" y="3758775"/>
            <a:ext cx="8331550" cy="55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00"/>
          <p:cNvSpPr txBox="1"/>
          <p:nvPr>
            <p:ph idx="1" type="body"/>
          </p:nvPr>
        </p:nvSpPr>
        <p:spPr>
          <a:xfrm>
            <a:off x="-6600" y="544725"/>
            <a:ext cx="9144000" cy="4150800"/>
          </a:xfrm>
          <a:prstGeom prst="rect">
            <a:avLst/>
          </a:prstGeom>
        </p:spPr>
        <p:txBody>
          <a:bodyPr anchorCtr="0" anchor="t" bIns="274300" lIns="274300" spcFirstLastPara="1" rIns="0" wrap="square" tIns="2743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Podemos usar regressão logística para classificar imagens em dois grupos.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Por exemplo, gatos x não-gatos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Provavelmente não teremos uma bom resultado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Mas como isto pode ser feito, mesmo que gerando um resultado pobre em termos de acertos na classificação?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Transformamos cada imagem num grande vetor de features.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As features são as intensidades de "cores"nos pixels das imagens.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Isto é,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cada pixel → uma feature.  </a:t>
            </a:r>
            <a:endParaRPr/>
          </a:p>
        </p:txBody>
      </p:sp>
      <p:sp>
        <p:nvSpPr>
          <p:cNvPr id="701" name="Google Shape;701;p100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Regressão logística para imagem?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01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Logística para imagem?</a:t>
            </a:r>
            <a:endParaRPr/>
          </a:p>
        </p:txBody>
      </p:sp>
      <p:pic>
        <p:nvPicPr>
          <p:cNvPr id="707" name="Google Shape;707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6575" y="637875"/>
            <a:ext cx="5108500" cy="396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02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Logística para imagem?</a:t>
            </a:r>
            <a:endParaRPr/>
          </a:p>
        </p:txBody>
      </p:sp>
      <p:pic>
        <p:nvPicPr>
          <p:cNvPr id="713" name="Google Shape;713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050" y="644225"/>
            <a:ext cx="7118150" cy="400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03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9" name="Google Shape;71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3988" y="238125"/>
            <a:ext cx="6516036" cy="439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Mais um pouco de Fisher</a:t>
            </a:r>
            <a:endParaRPr/>
          </a:p>
        </p:txBody>
      </p:sp>
      <p:sp>
        <p:nvSpPr>
          <p:cNvPr id="185" name="Google Shape;185;p32"/>
          <p:cNvSpPr txBox="1"/>
          <p:nvPr/>
        </p:nvSpPr>
        <p:spPr>
          <a:xfrm>
            <a:off x="145850" y="712375"/>
            <a:ext cx="5169300" cy="40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Fisher foi também um maiores geneticistas que já existiu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junto com Sewall Wright e Haldane, é responsável por juntar de forma coerente a teoria da evolução de Darwin e a teoria genética de Mendel (um quebra-cabeça complicado em 1920)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Criador de: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teoria e prática do planejamento de experimentos (aleatorização, blocagem, quadrados-latinos, etc)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Análise de regressão linear (p-valores)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PCA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Análise discriminante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Teoria de valores extremos, etc etc etc etc etc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Portrait of Sir Ronald Aylmer Fisher" id="186" name="Google Shape;1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4775" y="645993"/>
            <a:ext cx="3470075" cy="4154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04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5" name="Google Shape;725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8275" y="195275"/>
            <a:ext cx="6414316" cy="439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0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1" name="Google Shape;731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075" y="345300"/>
            <a:ext cx="7067550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06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7" name="Google Shape;737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800" y="216700"/>
            <a:ext cx="6660633" cy="439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07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3" name="Google Shape;74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038" y="227400"/>
            <a:ext cx="6429925" cy="439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08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9" name="Google Shape;749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4725" y="248850"/>
            <a:ext cx="6406145" cy="439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09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5" name="Google Shape;755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125" y="120250"/>
            <a:ext cx="6473412" cy="439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" name="Google Shape;760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736" y="600075"/>
            <a:ext cx="6434526" cy="394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1625" y="127150"/>
            <a:ext cx="7665249" cy="4725150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1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11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8" name="Google Shape;768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300" y="135125"/>
            <a:ext cx="7166627" cy="439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Verossimilhança = Likelihood</a:t>
            </a:r>
            <a:endParaRPr/>
          </a:p>
        </p:txBody>
      </p:sp>
      <p:sp>
        <p:nvSpPr>
          <p:cNvPr id="192" name="Google Shape;192;p33"/>
          <p:cNvSpPr txBox="1"/>
          <p:nvPr/>
        </p:nvSpPr>
        <p:spPr>
          <a:xfrm>
            <a:off x="389375" y="732475"/>
            <a:ext cx="8424300" cy="4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Vimos algumas curvas logísticas "extremas".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Dificilmente elas poderiam ter gerado os dados das crianças.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Fisher: estas curvas extremas não são </a:t>
            </a:r>
            <a:r>
              <a:rPr b="1" i="1" lang="pt-BR" u="sng">
                <a:latin typeface="Roboto"/>
                <a:ea typeface="Roboto"/>
                <a:cs typeface="Roboto"/>
                <a:sym typeface="Roboto"/>
              </a:rPr>
              <a:t>verossímeis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vero: verdadeiro, real, autêntico;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símil: semelhante, similar.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algo é verossímil se parece verdadeiro,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se não repugna à verdade,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se é semelhante à verdade,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se é coerente o suficiente para se passar por verdade.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Ao dizer que algo é verossímil, </a:t>
            </a:r>
            <a:r>
              <a:rPr b="1" i="1" lang="pt-BR" u="sng">
                <a:latin typeface="Roboto"/>
                <a:ea typeface="Roboto"/>
                <a:cs typeface="Roboto"/>
                <a:sym typeface="Roboto"/>
              </a:rPr>
              <a:t>não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 dizemos que é verdadeiro.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Verossímil =  </a:t>
            </a:r>
            <a:r>
              <a:rPr i="1" lang="pt-BR">
                <a:latin typeface="Roboto"/>
                <a:ea typeface="Roboto"/>
                <a:cs typeface="Roboto"/>
                <a:sym typeface="Roboto"/>
              </a:rPr>
              <a:t>parece verdadeiro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 pois está  de acordo com todas as evidências disponíveis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eepPetro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